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75" r:id="rId2"/>
    <p:sldId id="258" r:id="rId3"/>
    <p:sldId id="257" r:id="rId4"/>
    <p:sldId id="261" r:id="rId5"/>
    <p:sldId id="259" r:id="rId6"/>
    <p:sldId id="262" r:id="rId7"/>
    <p:sldId id="264" r:id="rId8"/>
    <p:sldId id="266" r:id="rId9"/>
    <p:sldId id="267" r:id="rId10"/>
    <p:sldId id="268" r:id="rId11"/>
    <p:sldId id="270" r:id="rId12"/>
    <p:sldId id="272" r:id="rId13"/>
    <p:sldId id="274" r:id="rId14"/>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1" d="100"/>
          <a:sy n="101" d="100"/>
        </p:scale>
        <p:origin x="12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219"/>
        <c:overlap val="-27"/>
        <c:axId val="604332608"/>
        <c:axId val="604332216"/>
      </c:barChart>
      <c:catAx>
        <c:axId val="604332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04332216"/>
        <c:crosses val="autoZero"/>
        <c:auto val="1"/>
        <c:lblAlgn val="ctr"/>
        <c:lblOffset val="100"/>
        <c:noMultiLvlLbl val="0"/>
      </c:catAx>
      <c:valAx>
        <c:axId val="6043322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043326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3177" tIns="46589" rIns="93177" bIns="46589" rtlCol="0"/>
          <a:lstStyle>
            <a:lvl1pPr algn="l">
              <a:defRPr sz="1200"/>
            </a:lvl1pPr>
          </a:lstStyle>
          <a:p>
            <a:r>
              <a:rPr lang="en-US" smtClean="0"/>
              <a:t>Go to www.fallbiology.weebly.com to download this template for your science fair board. </a:t>
            </a:r>
            <a:endParaRPr lang="en-US"/>
          </a:p>
        </p:txBody>
      </p:sp>
      <p:sp>
        <p:nvSpPr>
          <p:cNvPr id="3" name="Date Placeholder 2"/>
          <p:cNvSpPr>
            <a:spLocks noGrp="1"/>
          </p:cNvSpPr>
          <p:nvPr>
            <p:ph type="dt" sz="quarter" idx="1"/>
          </p:nvPr>
        </p:nvSpPr>
        <p:spPr>
          <a:xfrm>
            <a:off x="3898102" y="0"/>
            <a:ext cx="2982119" cy="466434"/>
          </a:xfrm>
          <a:prstGeom prst="rect">
            <a:avLst/>
          </a:prstGeom>
        </p:spPr>
        <p:txBody>
          <a:bodyPr vert="horz" lIns="93177" tIns="46589" rIns="93177" bIns="46589" rtlCol="0"/>
          <a:lstStyle>
            <a:lvl1pPr algn="r">
              <a:defRPr sz="1200"/>
            </a:lvl1pPr>
          </a:lstStyle>
          <a:p>
            <a:fld id="{AEAC4F24-2D55-48EA-98CB-20B85A11A75D}" type="datetimeFigureOut">
              <a:rPr lang="en-US" smtClean="0"/>
              <a:t>11/21/2016</a:t>
            </a:fld>
            <a:endParaRPr lang="en-US"/>
          </a:p>
        </p:txBody>
      </p:sp>
      <p:sp>
        <p:nvSpPr>
          <p:cNvPr id="4" name="Footer Placeholder 3"/>
          <p:cNvSpPr>
            <a:spLocks noGrp="1"/>
          </p:cNvSpPr>
          <p:nvPr>
            <p:ph type="ftr" sz="quarter" idx="2"/>
          </p:nvPr>
        </p:nvSpPr>
        <p:spPr>
          <a:xfrm>
            <a:off x="0" y="8829968"/>
            <a:ext cx="2982119"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8"/>
            <a:ext cx="2982119" cy="466433"/>
          </a:xfrm>
          <a:prstGeom prst="rect">
            <a:avLst/>
          </a:prstGeom>
        </p:spPr>
        <p:txBody>
          <a:bodyPr vert="horz" lIns="93177" tIns="46589" rIns="93177" bIns="46589" rtlCol="0" anchor="b"/>
          <a:lstStyle>
            <a:lvl1pPr algn="r">
              <a:defRPr sz="1200"/>
            </a:lvl1pPr>
          </a:lstStyle>
          <a:p>
            <a:fld id="{DA387490-DF9F-4091-8D38-BA019F623D53}" type="slidenum">
              <a:rPr lang="en-US" smtClean="0"/>
              <a:t>‹#›</a:t>
            </a:fld>
            <a:endParaRPr lang="en-US"/>
          </a:p>
        </p:txBody>
      </p:sp>
    </p:spTree>
    <p:extLst>
      <p:ext uri="{BB962C8B-B14F-4D97-AF65-F5344CB8AC3E}">
        <p14:creationId xmlns:p14="http://schemas.microsoft.com/office/powerpoint/2010/main" val="201318153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2" cy="466725"/>
          </a:xfrm>
          <a:prstGeom prst="rect">
            <a:avLst/>
          </a:prstGeom>
        </p:spPr>
        <p:txBody>
          <a:bodyPr vert="horz" lIns="91440" tIns="45720" rIns="91440" bIns="45720" rtlCol="0"/>
          <a:lstStyle>
            <a:lvl1pPr algn="l">
              <a:defRPr sz="1200"/>
            </a:lvl1pPr>
          </a:lstStyle>
          <a:p>
            <a:r>
              <a:rPr lang="en-US" smtClean="0"/>
              <a:t>Go to www.fallbiology.weebly.com to download this template for your science fair board. </a:t>
            </a:r>
            <a:endParaRPr lang="en-US"/>
          </a:p>
        </p:txBody>
      </p:sp>
      <p:sp>
        <p:nvSpPr>
          <p:cNvPr id="3" name="Date Placeholder 2"/>
          <p:cNvSpPr>
            <a:spLocks noGrp="1"/>
          </p:cNvSpPr>
          <p:nvPr>
            <p:ph type="dt" idx="1"/>
          </p:nvPr>
        </p:nvSpPr>
        <p:spPr>
          <a:xfrm>
            <a:off x="3897513" y="1"/>
            <a:ext cx="2982742" cy="466725"/>
          </a:xfrm>
          <a:prstGeom prst="rect">
            <a:avLst/>
          </a:prstGeom>
        </p:spPr>
        <p:txBody>
          <a:bodyPr vert="horz" lIns="91440" tIns="45720" rIns="91440" bIns="45720" rtlCol="0"/>
          <a:lstStyle>
            <a:lvl1pPr algn="r">
              <a:defRPr sz="1200"/>
            </a:lvl1pPr>
          </a:lstStyle>
          <a:p>
            <a:fld id="{709B0ADD-583D-493B-8284-6649BC3B41C1}" type="datetimeFigureOut">
              <a:rPr lang="en-US" smtClean="0"/>
              <a:t>11/21/2016</a:t>
            </a:fld>
            <a:endParaRPr lang="en-US"/>
          </a:p>
        </p:txBody>
      </p:sp>
      <p:sp>
        <p:nvSpPr>
          <p:cNvPr id="4" name="Slide Image Placeholder 3"/>
          <p:cNvSpPr>
            <a:spLocks noGrp="1" noRot="1" noChangeAspect="1"/>
          </p:cNvSpPr>
          <p:nvPr>
            <p:ph type="sldImg" idx="2"/>
          </p:nvPr>
        </p:nvSpPr>
        <p:spPr>
          <a:xfrm>
            <a:off x="1350963" y="1162050"/>
            <a:ext cx="4179887"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805" y="4473576"/>
            <a:ext cx="5504204"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6"/>
            <a:ext cx="2982742"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513" y="8829676"/>
            <a:ext cx="2982742" cy="466725"/>
          </a:xfrm>
          <a:prstGeom prst="rect">
            <a:avLst/>
          </a:prstGeom>
        </p:spPr>
        <p:txBody>
          <a:bodyPr vert="horz" lIns="91440" tIns="45720" rIns="91440" bIns="45720" rtlCol="0" anchor="b"/>
          <a:lstStyle>
            <a:lvl1pPr algn="r">
              <a:defRPr sz="1200"/>
            </a:lvl1pPr>
          </a:lstStyle>
          <a:p>
            <a:fld id="{B497D6BF-34EA-4E23-B635-EF749CB4BEAE}" type="slidenum">
              <a:rPr lang="en-US" smtClean="0"/>
              <a:t>‹#›</a:t>
            </a:fld>
            <a:endParaRPr lang="en-US"/>
          </a:p>
        </p:txBody>
      </p:sp>
    </p:spTree>
    <p:extLst>
      <p:ext uri="{BB962C8B-B14F-4D97-AF65-F5344CB8AC3E}">
        <p14:creationId xmlns:p14="http://schemas.microsoft.com/office/powerpoint/2010/main" val="3289960968"/>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97D6BF-34EA-4E23-B635-EF749CB4BEAE}" type="slidenum">
              <a:rPr lang="en-US" smtClean="0"/>
              <a:t>1</a:t>
            </a:fld>
            <a:endParaRPr lang="en-US"/>
          </a:p>
        </p:txBody>
      </p:sp>
      <p:sp>
        <p:nvSpPr>
          <p:cNvPr id="5" name="Header Placeholder 4"/>
          <p:cNvSpPr>
            <a:spLocks noGrp="1"/>
          </p:cNvSpPr>
          <p:nvPr>
            <p:ph type="hdr" sz="quarter" idx="11"/>
          </p:nvPr>
        </p:nvSpPr>
        <p:spPr/>
        <p:txBody>
          <a:bodyPr/>
          <a:lstStyle/>
          <a:p>
            <a:r>
              <a:rPr lang="en-US" smtClean="0"/>
              <a:t>Go to www.fallbiology.weebly.com to download this template for your science fair board. </a:t>
            </a:r>
            <a:endParaRPr lang="en-US"/>
          </a:p>
        </p:txBody>
      </p:sp>
    </p:spTree>
    <p:extLst>
      <p:ext uri="{BB962C8B-B14F-4D97-AF65-F5344CB8AC3E}">
        <p14:creationId xmlns:p14="http://schemas.microsoft.com/office/powerpoint/2010/main" val="1160258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D0118C3-CA6D-4413-AA68-DE3B714BC5DA}" type="datetimeFigureOut">
              <a:rPr lang="en-US" smtClean="0"/>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ABD2B-4A75-4562-B71A-91BF93321DC0}" type="slidenum">
              <a:rPr lang="en-US" smtClean="0"/>
              <a:t>‹#›</a:t>
            </a:fld>
            <a:endParaRPr lang="en-US"/>
          </a:p>
        </p:txBody>
      </p:sp>
    </p:spTree>
    <p:extLst>
      <p:ext uri="{BB962C8B-B14F-4D97-AF65-F5344CB8AC3E}">
        <p14:creationId xmlns:p14="http://schemas.microsoft.com/office/powerpoint/2010/main" val="1566507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0118C3-CA6D-4413-AA68-DE3B714BC5DA}" type="datetimeFigureOut">
              <a:rPr lang="en-US" smtClean="0"/>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ABD2B-4A75-4562-B71A-91BF93321DC0}" type="slidenum">
              <a:rPr lang="en-US" smtClean="0"/>
              <a:t>‹#›</a:t>
            </a:fld>
            <a:endParaRPr lang="en-US"/>
          </a:p>
        </p:txBody>
      </p:sp>
    </p:spTree>
    <p:extLst>
      <p:ext uri="{BB962C8B-B14F-4D97-AF65-F5344CB8AC3E}">
        <p14:creationId xmlns:p14="http://schemas.microsoft.com/office/powerpoint/2010/main" val="2665661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0118C3-CA6D-4413-AA68-DE3B714BC5DA}" type="datetimeFigureOut">
              <a:rPr lang="en-US" smtClean="0"/>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ABD2B-4A75-4562-B71A-91BF93321DC0}" type="slidenum">
              <a:rPr lang="en-US" smtClean="0"/>
              <a:t>‹#›</a:t>
            </a:fld>
            <a:endParaRPr lang="en-US"/>
          </a:p>
        </p:txBody>
      </p:sp>
    </p:spTree>
    <p:extLst>
      <p:ext uri="{BB962C8B-B14F-4D97-AF65-F5344CB8AC3E}">
        <p14:creationId xmlns:p14="http://schemas.microsoft.com/office/powerpoint/2010/main" val="1223501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0118C3-CA6D-4413-AA68-DE3B714BC5DA}" type="datetimeFigureOut">
              <a:rPr lang="en-US" smtClean="0"/>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ABD2B-4A75-4562-B71A-91BF93321DC0}" type="slidenum">
              <a:rPr lang="en-US" smtClean="0"/>
              <a:t>‹#›</a:t>
            </a:fld>
            <a:endParaRPr lang="en-US"/>
          </a:p>
        </p:txBody>
      </p:sp>
    </p:spTree>
    <p:extLst>
      <p:ext uri="{BB962C8B-B14F-4D97-AF65-F5344CB8AC3E}">
        <p14:creationId xmlns:p14="http://schemas.microsoft.com/office/powerpoint/2010/main" val="597667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0118C3-CA6D-4413-AA68-DE3B714BC5DA}" type="datetimeFigureOut">
              <a:rPr lang="en-US" smtClean="0"/>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ABD2B-4A75-4562-B71A-91BF93321DC0}" type="slidenum">
              <a:rPr lang="en-US" smtClean="0"/>
              <a:t>‹#›</a:t>
            </a:fld>
            <a:endParaRPr lang="en-US"/>
          </a:p>
        </p:txBody>
      </p:sp>
    </p:spTree>
    <p:extLst>
      <p:ext uri="{BB962C8B-B14F-4D97-AF65-F5344CB8AC3E}">
        <p14:creationId xmlns:p14="http://schemas.microsoft.com/office/powerpoint/2010/main" val="2950815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D0118C3-CA6D-4413-AA68-DE3B714BC5DA}" type="datetimeFigureOut">
              <a:rPr lang="en-US" smtClean="0"/>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ABD2B-4A75-4562-B71A-91BF93321DC0}" type="slidenum">
              <a:rPr lang="en-US" smtClean="0"/>
              <a:t>‹#›</a:t>
            </a:fld>
            <a:endParaRPr lang="en-US"/>
          </a:p>
        </p:txBody>
      </p:sp>
    </p:spTree>
    <p:extLst>
      <p:ext uri="{BB962C8B-B14F-4D97-AF65-F5344CB8AC3E}">
        <p14:creationId xmlns:p14="http://schemas.microsoft.com/office/powerpoint/2010/main" val="1760424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0118C3-CA6D-4413-AA68-DE3B714BC5DA}" type="datetimeFigureOut">
              <a:rPr lang="en-US" smtClean="0"/>
              <a:t>11/21/2016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AABD2B-4A75-4562-B71A-91BF93321DC0}" type="slidenum">
              <a:rPr lang="en-US" smtClean="0"/>
              <a:t>‹#›</a:t>
            </a:fld>
            <a:endParaRPr lang="en-US"/>
          </a:p>
        </p:txBody>
      </p:sp>
    </p:spTree>
    <p:extLst>
      <p:ext uri="{BB962C8B-B14F-4D97-AF65-F5344CB8AC3E}">
        <p14:creationId xmlns:p14="http://schemas.microsoft.com/office/powerpoint/2010/main" val="3547971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D0118C3-CA6D-4413-AA68-DE3B714BC5DA}" type="datetimeFigureOut">
              <a:rPr lang="en-US" smtClean="0"/>
              <a:t>11/21/2016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AABD2B-4A75-4562-B71A-91BF93321DC0}" type="slidenum">
              <a:rPr lang="en-US" smtClean="0"/>
              <a:t>‹#›</a:t>
            </a:fld>
            <a:endParaRPr lang="en-US"/>
          </a:p>
        </p:txBody>
      </p:sp>
    </p:spTree>
    <p:extLst>
      <p:ext uri="{BB962C8B-B14F-4D97-AF65-F5344CB8AC3E}">
        <p14:creationId xmlns:p14="http://schemas.microsoft.com/office/powerpoint/2010/main" val="1704993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0118C3-CA6D-4413-AA68-DE3B714BC5DA}" type="datetimeFigureOut">
              <a:rPr lang="en-US" smtClean="0"/>
              <a:t>11/21/2016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AABD2B-4A75-4562-B71A-91BF93321DC0}" type="slidenum">
              <a:rPr lang="en-US" smtClean="0"/>
              <a:t>‹#›</a:t>
            </a:fld>
            <a:endParaRPr lang="en-US"/>
          </a:p>
        </p:txBody>
      </p:sp>
    </p:spTree>
    <p:extLst>
      <p:ext uri="{BB962C8B-B14F-4D97-AF65-F5344CB8AC3E}">
        <p14:creationId xmlns:p14="http://schemas.microsoft.com/office/powerpoint/2010/main" val="3630922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0118C3-CA6D-4413-AA68-DE3B714BC5DA}" type="datetimeFigureOut">
              <a:rPr lang="en-US" smtClean="0"/>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ABD2B-4A75-4562-B71A-91BF93321DC0}" type="slidenum">
              <a:rPr lang="en-US" smtClean="0"/>
              <a:t>‹#›</a:t>
            </a:fld>
            <a:endParaRPr lang="en-US"/>
          </a:p>
        </p:txBody>
      </p:sp>
    </p:spTree>
    <p:extLst>
      <p:ext uri="{BB962C8B-B14F-4D97-AF65-F5344CB8AC3E}">
        <p14:creationId xmlns:p14="http://schemas.microsoft.com/office/powerpoint/2010/main" val="1336520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0118C3-CA6D-4413-AA68-DE3B714BC5DA}" type="datetimeFigureOut">
              <a:rPr lang="en-US" smtClean="0"/>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ABD2B-4A75-4562-B71A-91BF93321DC0}" type="slidenum">
              <a:rPr lang="en-US" smtClean="0"/>
              <a:t>‹#›</a:t>
            </a:fld>
            <a:endParaRPr lang="en-US"/>
          </a:p>
        </p:txBody>
      </p:sp>
    </p:spTree>
    <p:extLst>
      <p:ext uri="{BB962C8B-B14F-4D97-AF65-F5344CB8AC3E}">
        <p14:creationId xmlns:p14="http://schemas.microsoft.com/office/powerpoint/2010/main" val="3535800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0118C3-CA6D-4413-AA68-DE3B714BC5DA}" type="datetimeFigureOut">
              <a:rPr lang="en-US" smtClean="0"/>
              <a:t>11/21/2016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AABD2B-4A75-4562-B71A-91BF93321DC0}" type="slidenum">
              <a:rPr lang="en-US" smtClean="0"/>
              <a:t>‹#›</a:t>
            </a:fld>
            <a:endParaRPr lang="en-US"/>
          </a:p>
        </p:txBody>
      </p:sp>
    </p:spTree>
    <p:extLst>
      <p:ext uri="{BB962C8B-B14F-4D97-AF65-F5344CB8AC3E}">
        <p14:creationId xmlns:p14="http://schemas.microsoft.com/office/powerpoint/2010/main" val="1685721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57225" y="155576"/>
            <a:ext cx="7886700" cy="1325563"/>
          </a:xfrm>
        </p:spPr>
        <p:txBody>
          <a:bodyPr>
            <a:noAutofit/>
          </a:bodyPr>
          <a:lstStyle/>
          <a:p>
            <a:pPr algn="ctr"/>
            <a:r>
              <a:rPr lang="en-US" sz="9600" b="1" dirty="0" smtClean="0">
                <a:latin typeface="Arial" panose="020B0604020202020204" pitchFamily="34" charset="0"/>
                <a:cs typeface="Arial" panose="020B0604020202020204" pitchFamily="34" charset="0"/>
              </a:rPr>
              <a:t>Abstract</a:t>
            </a:r>
            <a:endParaRPr lang="en-US" sz="9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361950" y="1481140"/>
            <a:ext cx="8467726" cy="5157786"/>
          </a:xfrm>
        </p:spPr>
        <p:txBody>
          <a:bodyPr>
            <a:noAutofit/>
          </a:bodyPr>
          <a:lstStyle/>
          <a:p>
            <a:pPr marL="0" indent="0">
              <a:buNone/>
            </a:pPr>
            <a:r>
              <a:rPr lang="en-US" sz="2400" dirty="0" smtClean="0"/>
              <a:t>Sample Abstract:  Advertisers </a:t>
            </a:r>
            <a:r>
              <a:rPr lang="en-US" sz="2400" dirty="0"/>
              <a:t>are always touting more powerful and longer lasting batteries, but which batteries really do last longer, and is battery life impacted by the speed of the current drain? This project looks at which AA battery maintains its voltage for the longest period of time in low, medium, and high current drain devices. The batteries were tested in a CD player (low drain device), a flashlight (medium drain device), and a camera flash (high drain device) by measuring the battery voltage (dependent variable) at different time intervals (independent variable) for each of the battery types in each of the devices. My hypothesis was that Energizer would last the longest in all of the devices tested. The experimental results supported my hypothesis by showing that the Energizer performs with increasing superiority, the higher the current drain of the device. The experiment also showed that the heavy-duty non-alkaline batteries do not maintain their voltage as long as either alkaline battery at any level of current drain.</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46856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174626"/>
            <a:ext cx="7886700" cy="1325563"/>
          </a:xfrm>
        </p:spPr>
        <p:txBody>
          <a:bodyPr>
            <a:noAutofit/>
          </a:bodyPr>
          <a:lstStyle/>
          <a:p>
            <a:pPr algn="ctr"/>
            <a:r>
              <a:rPr lang="en-US" sz="9600" b="1" dirty="0" smtClean="0">
                <a:latin typeface="Arial" panose="020B0604020202020204" pitchFamily="34" charset="0"/>
                <a:cs typeface="Arial" panose="020B0604020202020204" pitchFamily="34" charset="0"/>
              </a:rPr>
              <a:t>Analysis</a:t>
            </a:r>
            <a:endParaRPr lang="en-US" sz="9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628650" y="1825624"/>
            <a:ext cx="7886700" cy="4756151"/>
          </a:xfrm>
        </p:spPr>
        <p:txBody>
          <a:bodyPr>
            <a:noAutofit/>
          </a:bodyPr>
          <a:lstStyle/>
          <a:p>
            <a:r>
              <a:rPr lang="en-US" sz="2400" dirty="0" smtClean="0">
                <a:latin typeface="Arial" panose="020B0604020202020204" pitchFamily="34" charset="0"/>
                <a:cs typeface="Arial" panose="020B0604020202020204" pitchFamily="34" charset="0"/>
              </a:rPr>
              <a:t>Write a paragraph analyzing your data. </a:t>
            </a:r>
          </a:p>
          <a:p>
            <a:r>
              <a:rPr lang="en-US" sz="2400" dirty="0" smtClean="0">
                <a:latin typeface="Arial" panose="020B0604020202020204" pitchFamily="34" charset="0"/>
                <a:cs typeface="Arial" panose="020B0604020202020204" pitchFamily="34" charset="0"/>
              </a:rPr>
              <a:t>What are the trends? </a:t>
            </a:r>
          </a:p>
          <a:p>
            <a:r>
              <a:rPr lang="en-US" sz="2400" dirty="0" smtClean="0">
                <a:latin typeface="Arial" panose="020B0604020202020204" pitchFamily="34" charset="0"/>
                <a:cs typeface="Arial" panose="020B0604020202020204" pitchFamily="34" charset="0"/>
              </a:rPr>
              <a:t>Describe the shape of the trend line in the graph. </a:t>
            </a:r>
          </a:p>
          <a:p>
            <a:r>
              <a:rPr lang="en-US" sz="2400" dirty="0" smtClean="0">
                <a:latin typeface="Arial" panose="020B0604020202020204" pitchFamily="34" charset="0"/>
                <a:cs typeface="Arial" panose="020B0604020202020204" pitchFamily="34" charset="0"/>
              </a:rPr>
              <a:t>What is the relationship between the variables. (As ___ increases ___ increases.)</a:t>
            </a:r>
            <a:r>
              <a:rPr lang="en-US" sz="2400" dirty="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Explain why you think that relationship exists. </a:t>
            </a:r>
          </a:p>
          <a:p>
            <a:r>
              <a:rPr lang="en-US" sz="2400" dirty="0" smtClean="0">
                <a:latin typeface="Arial" panose="020B0604020202020204" pitchFamily="34" charset="0"/>
                <a:cs typeface="Arial" panose="020B0604020202020204" pitchFamily="34" charset="0"/>
              </a:rPr>
              <a:t>Identify sources of error in your experiment.</a:t>
            </a:r>
          </a:p>
        </p:txBody>
      </p:sp>
    </p:spTree>
    <p:extLst>
      <p:ext uri="{BB962C8B-B14F-4D97-AF65-F5344CB8AC3E}">
        <p14:creationId xmlns:p14="http://schemas.microsoft.com/office/powerpoint/2010/main" val="9637622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174626"/>
            <a:ext cx="7886700" cy="1325563"/>
          </a:xfrm>
        </p:spPr>
        <p:txBody>
          <a:bodyPr>
            <a:noAutofit/>
          </a:bodyPr>
          <a:lstStyle/>
          <a:p>
            <a:pPr algn="ctr"/>
            <a:r>
              <a:rPr lang="en-US" sz="9600" b="1" dirty="0" smtClean="0">
                <a:latin typeface="Arial" panose="020B0604020202020204" pitchFamily="34" charset="0"/>
                <a:cs typeface="Arial" panose="020B0604020202020204" pitchFamily="34" charset="0"/>
              </a:rPr>
              <a:t>Conclusion</a:t>
            </a:r>
            <a:endParaRPr lang="en-US" sz="9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628650" y="1825624"/>
            <a:ext cx="7886700" cy="4756151"/>
          </a:xfrm>
        </p:spPr>
        <p:txBody>
          <a:bodyPr>
            <a:noAutofit/>
          </a:bodyPr>
          <a:lstStyle/>
          <a:p>
            <a:r>
              <a:rPr lang="en-US" sz="2400" dirty="0" smtClean="0">
                <a:latin typeface="Arial" panose="020B0604020202020204" pitchFamily="34" charset="0"/>
                <a:cs typeface="Arial" panose="020B0604020202020204" pitchFamily="34" charset="0"/>
              </a:rPr>
              <a:t>Restate your hypothesis. </a:t>
            </a:r>
          </a:p>
          <a:p>
            <a:r>
              <a:rPr lang="en-US" sz="2400" dirty="0" smtClean="0">
                <a:latin typeface="Arial" panose="020B0604020202020204" pitchFamily="34" charset="0"/>
                <a:cs typeface="Arial" panose="020B0604020202020204" pitchFamily="34" charset="0"/>
              </a:rPr>
              <a:t>Briefly describe your procedure. (What did you do?)</a:t>
            </a:r>
          </a:p>
          <a:p>
            <a:r>
              <a:rPr lang="en-US" sz="2400" dirty="0" smtClean="0">
                <a:latin typeface="Arial" panose="020B0604020202020204" pitchFamily="34" charset="0"/>
                <a:cs typeface="Arial" panose="020B0604020202020204" pitchFamily="34" charset="0"/>
              </a:rPr>
              <a:t>State whether you accept or reject your hypothesis based on your specific data (use numbers).</a:t>
            </a:r>
          </a:p>
          <a:p>
            <a:r>
              <a:rPr lang="en-US" sz="2400" dirty="0" smtClean="0">
                <a:latin typeface="Arial" panose="020B0604020202020204" pitchFamily="34" charset="0"/>
                <a:cs typeface="Arial" panose="020B0604020202020204" pitchFamily="34" charset="0"/>
              </a:rPr>
              <a:t>Explain whether you think the sources of error are enough to invalidate your data. </a:t>
            </a:r>
          </a:p>
          <a:p>
            <a:endParaRPr lang="en-U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99595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174626"/>
            <a:ext cx="7886700" cy="2454274"/>
          </a:xfrm>
        </p:spPr>
        <p:txBody>
          <a:bodyPr>
            <a:noAutofit/>
          </a:bodyPr>
          <a:lstStyle/>
          <a:p>
            <a:pPr algn="ctr"/>
            <a:r>
              <a:rPr lang="en-US" sz="9600" b="1" dirty="0" smtClean="0">
                <a:latin typeface="Arial" panose="020B0604020202020204" pitchFamily="34" charset="0"/>
                <a:cs typeface="Arial" panose="020B0604020202020204" pitchFamily="34" charset="0"/>
              </a:rPr>
              <a:t>Future Directions</a:t>
            </a:r>
            <a:endParaRPr lang="en-US" sz="9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628650" y="2752725"/>
            <a:ext cx="7886700" cy="3829050"/>
          </a:xfrm>
        </p:spPr>
        <p:txBody>
          <a:bodyPr>
            <a:noAutofit/>
          </a:bodyPr>
          <a:lstStyle/>
          <a:p>
            <a:r>
              <a:rPr lang="en-US" sz="2400" dirty="0" smtClean="0">
                <a:latin typeface="Arial" panose="020B0604020202020204" pitchFamily="34" charset="0"/>
                <a:cs typeface="Arial" panose="020B0604020202020204" pitchFamily="34" charset="0"/>
              </a:rPr>
              <a:t>How could this project be expanded upon? </a:t>
            </a:r>
          </a:p>
          <a:p>
            <a:r>
              <a:rPr lang="en-US" sz="2400" dirty="0" smtClean="0">
                <a:latin typeface="Arial" panose="020B0604020202020204" pitchFamily="34" charset="0"/>
                <a:cs typeface="Arial" panose="020B0604020202020204" pitchFamily="34" charset="0"/>
              </a:rPr>
              <a:t>If you tested again what would you keep the same/ change?</a:t>
            </a:r>
          </a:p>
          <a:p>
            <a:r>
              <a:rPr lang="en-US" sz="2400" dirty="0" smtClean="0">
                <a:latin typeface="Arial" panose="020B0604020202020204" pitchFamily="34" charset="0"/>
                <a:cs typeface="Arial" panose="020B0604020202020204" pitchFamily="34" charset="0"/>
              </a:rPr>
              <a:t>How could you eliminate sources of error from this experiment. </a:t>
            </a:r>
          </a:p>
        </p:txBody>
      </p:sp>
    </p:spTree>
    <p:extLst>
      <p:ext uri="{BB962C8B-B14F-4D97-AF65-F5344CB8AC3E}">
        <p14:creationId xmlns:p14="http://schemas.microsoft.com/office/powerpoint/2010/main" val="8005287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9600" b="1" dirty="0" smtClean="0">
                <a:latin typeface="Arial" panose="020B0604020202020204" pitchFamily="34" charset="0"/>
                <a:cs typeface="Arial" panose="020B0604020202020204" pitchFamily="34" charset="0"/>
              </a:rPr>
              <a:t>Sources</a:t>
            </a:r>
            <a:endParaRPr lang="en-US" sz="9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noAutofit/>
          </a:bodyPr>
          <a:lstStyle/>
          <a:p>
            <a:r>
              <a:rPr lang="en-US" sz="3600" dirty="0" smtClean="0">
                <a:latin typeface="Arial" panose="020B0604020202020204" pitchFamily="34" charset="0"/>
                <a:cs typeface="Arial" panose="020B0604020202020204" pitchFamily="34" charset="0"/>
              </a:rPr>
              <a:t>Cite your sources in alphabetical order.</a:t>
            </a:r>
          </a:p>
          <a:p>
            <a:r>
              <a:rPr lang="en-US" sz="3600" dirty="0" smtClean="0">
                <a:latin typeface="Arial" panose="020B0604020202020204" pitchFamily="34" charset="0"/>
                <a:cs typeface="Arial" panose="020B0604020202020204" pitchFamily="34" charset="0"/>
              </a:rPr>
              <a:t>_______________</a:t>
            </a:r>
          </a:p>
          <a:p>
            <a:r>
              <a:rPr lang="en-US" sz="3600" dirty="0" smtClean="0">
                <a:latin typeface="Arial" panose="020B0604020202020204" pitchFamily="34" charset="0"/>
                <a:cs typeface="Arial" panose="020B0604020202020204" pitchFamily="34" charset="0"/>
              </a:rPr>
              <a:t>_______________</a:t>
            </a:r>
          </a:p>
          <a:p>
            <a:r>
              <a:rPr lang="en-US" sz="3600" dirty="0" smtClean="0">
                <a:latin typeface="Arial" panose="020B0604020202020204" pitchFamily="34" charset="0"/>
                <a:cs typeface="Arial" panose="020B0604020202020204" pitchFamily="34" charset="0"/>
              </a:rPr>
              <a:t>_______________</a:t>
            </a:r>
          </a:p>
          <a:p>
            <a:r>
              <a:rPr lang="en-US" sz="3600" dirty="0" smtClean="0">
                <a:latin typeface="Arial" panose="020B0604020202020204" pitchFamily="34" charset="0"/>
                <a:cs typeface="Arial" panose="020B0604020202020204" pitchFamily="34" charset="0"/>
              </a:rPr>
              <a:t>_______________</a:t>
            </a:r>
          </a:p>
          <a:p>
            <a:r>
              <a:rPr lang="en-US" sz="3600" dirty="0">
                <a:latin typeface="Arial" panose="020B0604020202020204" pitchFamily="34" charset="0"/>
                <a:cs typeface="Arial" panose="020B0604020202020204" pitchFamily="34" charset="0"/>
              </a:rPr>
              <a:t>_______________</a:t>
            </a:r>
          </a:p>
        </p:txBody>
      </p:sp>
    </p:spTree>
    <p:extLst>
      <p:ext uri="{BB962C8B-B14F-4D97-AF65-F5344CB8AC3E}">
        <p14:creationId xmlns:p14="http://schemas.microsoft.com/office/powerpoint/2010/main" val="26993597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9600" b="1" dirty="0" smtClean="0">
                <a:latin typeface="Arial" panose="020B0604020202020204" pitchFamily="34" charset="0"/>
                <a:cs typeface="Arial" panose="020B0604020202020204" pitchFamily="34" charset="0"/>
              </a:rPr>
              <a:t>Question</a:t>
            </a:r>
            <a:endParaRPr lang="en-US" sz="9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normAutofit/>
          </a:bodyPr>
          <a:lstStyle/>
          <a:p>
            <a:pPr marL="0" indent="0">
              <a:buNone/>
            </a:pPr>
            <a:r>
              <a:rPr lang="en-US" sz="6600" dirty="0" smtClean="0">
                <a:latin typeface="Arial" panose="020B0604020202020204" pitchFamily="34" charset="0"/>
                <a:cs typeface="Arial" panose="020B0604020202020204" pitchFamily="34" charset="0"/>
              </a:rPr>
              <a:t>Which _________ ?</a:t>
            </a:r>
            <a:endParaRPr lang="en-US" sz="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08094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9600" b="1" dirty="0" smtClean="0">
                <a:latin typeface="Arial" panose="020B0604020202020204" pitchFamily="34" charset="0"/>
                <a:cs typeface="Arial" panose="020B0604020202020204" pitchFamily="34" charset="0"/>
              </a:rPr>
              <a:t>Hypothesis</a:t>
            </a:r>
            <a:endParaRPr lang="en-US" sz="9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normAutofit/>
          </a:bodyPr>
          <a:lstStyle/>
          <a:p>
            <a:pPr marL="0" indent="0">
              <a:buNone/>
            </a:pPr>
            <a:r>
              <a:rPr lang="en-US" sz="6600" dirty="0" smtClean="0">
                <a:latin typeface="Arial" panose="020B0604020202020204" pitchFamily="34" charset="0"/>
                <a:cs typeface="Arial" panose="020B0604020202020204" pitchFamily="34" charset="0"/>
              </a:rPr>
              <a:t>If __________ then ________ because _____________</a:t>
            </a:r>
            <a:endParaRPr lang="en-US" sz="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0863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9600" b="1" dirty="0" smtClean="0">
                <a:latin typeface="Arial" panose="020B0604020202020204" pitchFamily="34" charset="0"/>
                <a:cs typeface="Arial" panose="020B0604020202020204" pitchFamily="34" charset="0"/>
              </a:rPr>
              <a:t>Variables</a:t>
            </a:r>
            <a:endParaRPr lang="en-US" sz="9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normAutofit/>
          </a:bodyPr>
          <a:lstStyle/>
          <a:p>
            <a:pPr marL="0" indent="0">
              <a:buNone/>
            </a:pPr>
            <a:r>
              <a:rPr lang="en-US" sz="6600" dirty="0" smtClean="0">
                <a:latin typeface="Arial" panose="020B0604020202020204" pitchFamily="34" charset="0"/>
                <a:cs typeface="Arial" panose="020B0604020202020204" pitchFamily="34" charset="0"/>
              </a:rPr>
              <a:t>Independent: </a:t>
            </a:r>
          </a:p>
          <a:p>
            <a:pPr marL="0" indent="0">
              <a:buNone/>
            </a:pPr>
            <a:r>
              <a:rPr lang="en-US" sz="6600" dirty="0" smtClean="0">
                <a:latin typeface="Arial" panose="020B0604020202020204" pitchFamily="34" charset="0"/>
                <a:cs typeface="Arial" panose="020B0604020202020204" pitchFamily="34" charset="0"/>
              </a:rPr>
              <a:t>________________</a:t>
            </a:r>
          </a:p>
          <a:p>
            <a:pPr marL="0" indent="0">
              <a:buNone/>
            </a:pPr>
            <a:r>
              <a:rPr lang="en-US" sz="6600" dirty="0" smtClean="0">
                <a:latin typeface="Arial" panose="020B0604020202020204" pitchFamily="34" charset="0"/>
                <a:cs typeface="Arial" panose="020B0604020202020204" pitchFamily="34" charset="0"/>
              </a:rPr>
              <a:t>Dependent: </a:t>
            </a:r>
          </a:p>
          <a:p>
            <a:pPr marL="0" indent="0">
              <a:buNone/>
            </a:pPr>
            <a:r>
              <a:rPr lang="en-US" sz="6600" dirty="0" smtClean="0">
                <a:latin typeface="Arial" panose="020B0604020202020204" pitchFamily="34" charset="0"/>
                <a:cs typeface="Arial" panose="020B0604020202020204" pitchFamily="34" charset="0"/>
              </a:rPr>
              <a:t>________________</a:t>
            </a:r>
            <a:endParaRPr lang="en-US" sz="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2449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9600" b="1" dirty="0" smtClean="0">
                <a:latin typeface="Arial" panose="020B0604020202020204" pitchFamily="34" charset="0"/>
                <a:cs typeface="Arial" panose="020B0604020202020204" pitchFamily="34" charset="0"/>
              </a:rPr>
              <a:t>Research</a:t>
            </a:r>
            <a:endParaRPr lang="en-US" sz="9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normAutofit/>
          </a:bodyPr>
          <a:lstStyle/>
          <a:p>
            <a:pPr marL="0" indent="0">
              <a:buNone/>
            </a:pPr>
            <a:r>
              <a:rPr lang="en-US" sz="2400" dirty="0" smtClean="0">
                <a:latin typeface="Arial" panose="020B0604020202020204" pitchFamily="34" charset="0"/>
                <a:cs typeface="Arial" panose="020B0604020202020204" pitchFamily="34" charset="0"/>
              </a:rPr>
              <a:t>Write a paragraph explaining what you learned from your research that helped you design your project and the procedures for your project. </a:t>
            </a:r>
          </a:p>
        </p:txBody>
      </p:sp>
    </p:spTree>
    <p:extLst>
      <p:ext uri="{BB962C8B-B14F-4D97-AF65-F5344CB8AC3E}">
        <p14:creationId xmlns:p14="http://schemas.microsoft.com/office/powerpoint/2010/main" val="921821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9600" b="1" dirty="0" smtClean="0">
                <a:latin typeface="Arial" panose="020B0604020202020204" pitchFamily="34" charset="0"/>
                <a:cs typeface="Arial" panose="020B0604020202020204" pitchFamily="34" charset="0"/>
              </a:rPr>
              <a:t>Materials</a:t>
            </a:r>
            <a:endParaRPr lang="en-US" sz="9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numCol="2">
            <a:normAutofit fontScale="62500" lnSpcReduction="20000"/>
          </a:bodyPr>
          <a:lstStyle/>
          <a:p>
            <a:r>
              <a:rPr lang="en-US" sz="6600" dirty="0" smtClean="0">
                <a:latin typeface="Arial" panose="020B0604020202020204" pitchFamily="34" charset="0"/>
                <a:cs typeface="Arial" panose="020B0604020202020204" pitchFamily="34" charset="0"/>
              </a:rPr>
              <a:t>____________</a:t>
            </a:r>
          </a:p>
          <a:p>
            <a:r>
              <a:rPr lang="en-US" sz="6600" dirty="0" smtClean="0">
                <a:latin typeface="Arial" panose="020B0604020202020204" pitchFamily="34" charset="0"/>
                <a:cs typeface="Arial" panose="020B0604020202020204" pitchFamily="34" charset="0"/>
              </a:rPr>
              <a:t>____________</a:t>
            </a:r>
          </a:p>
          <a:p>
            <a:r>
              <a:rPr lang="en-US" sz="6600" dirty="0" smtClean="0">
                <a:latin typeface="Arial" panose="020B0604020202020204" pitchFamily="34" charset="0"/>
                <a:cs typeface="Arial" panose="020B0604020202020204" pitchFamily="34" charset="0"/>
              </a:rPr>
              <a:t>____________</a:t>
            </a:r>
          </a:p>
          <a:p>
            <a:r>
              <a:rPr lang="en-US" sz="6600" dirty="0" smtClean="0">
                <a:latin typeface="Arial" panose="020B0604020202020204" pitchFamily="34" charset="0"/>
                <a:cs typeface="Arial" panose="020B0604020202020204" pitchFamily="34" charset="0"/>
              </a:rPr>
              <a:t>____________</a:t>
            </a:r>
          </a:p>
          <a:p>
            <a:r>
              <a:rPr lang="en-US" sz="6600" dirty="0" smtClean="0">
                <a:latin typeface="Arial" panose="020B0604020202020204" pitchFamily="34" charset="0"/>
                <a:cs typeface="Arial" panose="020B0604020202020204" pitchFamily="34" charset="0"/>
              </a:rPr>
              <a:t>____________</a:t>
            </a:r>
          </a:p>
          <a:p>
            <a:r>
              <a:rPr lang="en-US" sz="6600" dirty="0" smtClean="0">
                <a:latin typeface="Arial" panose="020B0604020202020204" pitchFamily="34" charset="0"/>
                <a:cs typeface="Arial" panose="020B0604020202020204" pitchFamily="34" charset="0"/>
              </a:rPr>
              <a:t>____________</a:t>
            </a:r>
          </a:p>
          <a:p>
            <a:r>
              <a:rPr lang="en-US" sz="6600" dirty="0" smtClean="0">
                <a:latin typeface="Arial" panose="020B0604020202020204" pitchFamily="34" charset="0"/>
                <a:cs typeface="Arial" panose="020B0604020202020204" pitchFamily="34" charset="0"/>
              </a:rPr>
              <a:t>____________</a:t>
            </a:r>
          </a:p>
          <a:p>
            <a:r>
              <a:rPr lang="en-US" sz="6600" dirty="0" smtClean="0">
                <a:latin typeface="Arial" panose="020B0604020202020204" pitchFamily="34" charset="0"/>
                <a:cs typeface="Arial" panose="020B0604020202020204" pitchFamily="34" charset="0"/>
              </a:rPr>
              <a:t>____________</a:t>
            </a:r>
          </a:p>
          <a:p>
            <a:r>
              <a:rPr lang="en-US" sz="6600" dirty="0" smtClean="0">
                <a:latin typeface="Arial" panose="020B0604020202020204" pitchFamily="34" charset="0"/>
                <a:cs typeface="Arial" panose="020B0604020202020204" pitchFamily="34" charset="0"/>
              </a:rPr>
              <a:t>____________</a:t>
            </a:r>
          </a:p>
          <a:p>
            <a:r>
              <a:rPr lang="en-US" sz="6600" dirty="0" smtClean="0">
                <a:latin typeface="Arial" panose="020B0604020202020204" pitchFamily="34" charset="0"/>
                <a:cs typeface="Arial" panose="020B0604020202020204" pitchFamily="34" charset="0"/>
              </a:rPr>
              <a:t>____________</a:t>
            </a:r>
          </a:p>
          <a:p>
            <a:r>
              <a:rPr lang="en-US" sz="6600" dirty="0" smtClean="0">
                <a:latin typeface="Arial" panose="020B0604020202020204" pitchFamily="34" charset="0"/>
                <a:cs typeface="Arial" panose="020B0604020202020204" pitchFamily="34" charset="0"/>
              </a:rPr>
              <a:t>____________</a:t>
            </a:r>
          </a:p>
          <a:p>
            <a:r>
              <a:rPr lang="en-US" sz="6600" dirty="0" smtClean="0">
                <a:latin typeface="Arial" panose="020B0604020202020204" pitchFamily="34" charset="0"/>
                <a:cs typeface="Arial" panose="020B0604020202020204" pitchFamily="34" charset="0"/>
              </a:rPr>
              <a:t>____________</a:t>
            </a:r>
          </a:p>
          <a:p>
            <a:r>
              <a:rPr lang="en-US" sz="6600" dirty="0" smtClean="0">
                <a:latin typeface="Arial" panose="020B0604020202020204" pitchFamily="34" charset="0"/>
                <a:cs typeface="Arial" panose="020B0604020202020204" pitchFamily="34" charset="0"/>
              </a:rPr>
              <a:t>____________</a:t>
            </a:r>
          </a:p>
          <a:p>
            <a:r>
              <a:rPr lang="en-US" sz="6600" dirty="0">
                <a:latin typeface="Arial" panose="020B0604020202020204" pitchFamily="34" charset="0"/>
                <a:cs typeface="Arial" panose="020B0604020202020204" pitchFamily="34" charset="0"/>
              </a:rPr>
              <a:t>____________</a:t>
            </a:r>
          </a:p>
        </p:txBody>
      </p:sp>
    </p:spTree>
    <p:extLst>
      <p:ext uri="{BB962C8B-B14F-4D97-AF65-F5344CB8AC3E}">
        <p14:creationId xmlns:p14="http://schemas.microsoft.com/office/powerpoint/2010/main" val="2849590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9600" b="1" dirty="0" smtClean="0">
                <a:latin typeface="Arial" panose="020B0604020202020204" pitchFamily="34" charset="0"/>
                <a:cs typeface="Arial" panose="020B0604020202020204" pitchFamily="34" charset="0"/>
              </a:rPr>
              <a:t>Procedures</a:t>
            </a:r>
            <a:endParaRPr lang="en-US" sz="9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numCol="1">
            <a:noAutofit/>
          </a:bodyPr>
          <a:lstStyle/>
          <a:p>
            <a:pPr marL="1143000" indent="-1143000">
              <a:buFont typeface="+mj-lt"/>
              <a:buAutoNum type="arabicPeriod"/>
            </a:pPr>
            <a:r>
              <a:rPr lang="en-US" sz="2400" dirty="0" smtClean="0">
                <a:latin typeface="Arial" panose="020B0604020202020204" pitchFamily="34" charset="0"/>
                <a:cs typeface="Arial" panose="020B0604020202020204" pitchFamily="34" charset="0"/>
              </a:rPr>
              <a:t>____________</a:t>
            </a:r>
          </a:p>
          <a:p>
            <a:pPr marL="1143000" indent="-1143000">
              <a:buFont typeface="+mj-lt"/>
              <a:buAutoNum type="arabicPeriod"/>
            </a:pPr>
            <a:r>
              <a:rPr lang="en-US" sz="2400" dirty="0" smtClean="0">
                <a:latin typeface="Arial" panose="020B0604020202020204" pitchFamily="34" charset="0"/>
                <a:cs typeface="Arial" panose="020B0604020202020204" pitchFamily="34" charset="0"/>
              </a:rPr>
              <a:t>____________</a:t>
            </a:r>
          </a:p>
          <a:p>
            <a:pPr marL="1143000" indent="-1143000">
              <a:buFont typeface="+mj-lt"/>
              <a:buAutoNum type="arabicPeriod"/>
            </a:pPr>
            <a:r>
              <a:rPr lang="en-US" sz="2400" dirty="0" smtClean="0">
                <a:latin typeface="Arial" panose="020B0604020202020204" pitchFamily="34" charset="0"/>
                <a:cs typeface="Arial" panose="020B0604020202020204" pitchFamily="34" charset="0"/>
              </a:rPr>
              <a:t>____________</a:t>
            </a:r>
          </a:p>
          <a:p>
            <a:pPr marL="1143000" indent="-1143000">
              <a:buFont typeface="+mj-lt"/>
              <a:buAutoNum type="arabicPeriod"/>
            </a:pPr>
            <a:r>
              <a:rPr lang="en-US" sz="2400" dirty="0" smtClean="0">
                <a:latin typeface="Arial" panose="020B0604020202020204" pitchFamily="34" charset="0"/>
                <a:cs typeface="Arial" panose="020B0604020202020204" pitchFamily="34" charset="0"/>
              </a:rPr>
              <a:t>____________</a:t>
            </a:r>
          </a:p>
          <a:p>
            <a:pPr marL="1143000" indent="-1143000">
              <a:buFont typeface="+mj-lt"/>
              <a:buAutoNum type="arabicPeriod"/>
            </a:pPr>
            <a:r>
              <a:rPr lang="en-US" sz="2400" dirty="0" smtClean="0">
                <a:latin typeface="Arial" panose="020B0604020202020204" pitchFamily="34" charset="0"/>
                <a:cs typeface="Arial" panose="020B0604020202020204" pitchFamily="34" charset="0"/>
              </a:rPr>
              <a:t>____________</a:t>
            </a:r>
          </a:p>
          <a:p>
            <a:pPr marL="1143000" indent="-1143000">
              <a:buFont typeface="+mj-lt"/>
              <a:buAutoNum type="arabicPeriod"/>
            </a:pPr>
            <a:r>
              <a:rPr lang="en-US" sz="2400" dirty="0" smtClean="0">
                <a:latin typeface="Arial" panose="020B0604020202020204" pitchFamily="34" charset="0"/>
                <a:cs typeface="Arial" panose="020B0604020202020204" pitchFamily="34" charset="0"/>
              </a:rPr>
              <a:t>____________</a:t>
            </a:r>
          </a:p>
          <a:p>
            <a:pPr marL="1143000" indent="-1143000">
              <a:buFont typeface="+mj-lt"/>
              <a:buAutoNum type="arabicPeriod"/>
            </a:pPr>
            <a:r>
              <a:rPr lang="en-US" sz="2400" dirty="0" smtClean="0">
                <a:latin typeface="Arial" panose="020B0604020202020204" pitchFamily="34" charset="0"/>
                <a:cs typeface="Arial" panose="020B0604020202020204" pitchFamily="34" charset="0"/>
              </a:rPr>
              <a:t>____________</a:t>
            </a:r>
          </a:p>
          <a:p>
            <a:pPr marL="1143000" indent="-1143000">
              <a:buFont typeface="+mj-lt"/>
              <a:buAutoNum type="arabicPeriod"/>
            </a:pPr>
            <a:r>
              <a:rPr lang="en-US" sz="2400" dirty="0" smtClean="0">
                <a:latin typeface="Arial" panose="020B0604020202020204" pitchFamily="34" charset="0"/>
                <a:cs typeface="Arial" panose="020B0604020202020204" pitchFamily="34" charset="0"/>
              </a:rPr>
              <a:t>____________</a:t>
            </a:r>
          </a:p>
          <a:p>
            <a:pPr marL="1143000" indent="-1143000">
              <a:buFont typeface="+mj-lt"/>
              <a:buAutoNum type="arabicPeriod"/>
            </a:pPr>
            <a:r>
              <a:rPr lang="en-US" sz="2400" dirty="0" smtClean="0">
                <a:latin typeface="Arial" panose="020B0604020202020204" pitchFamily="34" charset="0"/>
                <a:cs typeface="Arial" panose="020B0604020202020204" pitchFamily="34" charset="0"/>
              </a:rPr>
              <a:t>____________</a:t>
            </a:r>
          </a:p>
          <a:p>
            <a:pPr marL="1143000" indent="-1143000">
              <a:buFont typeface="+mj-lt"/>
              <a:buAutoNum type="arabicPeriod"/>
            </a:pPr>
            <a:r>
              <a:rPr lang="en-US" sz="2400" dirty="0" smtClean="0">
                <a:latin typeface="Arial" panose="020B0604020202020204" pitchFamily="34" charset="0"/>
                <a:cs typeface="Arial" panose="020B0604020202020204" pitchFamily="34" charset="0"/>
              </a:rPr>
              <a:t>____________</a:t>
            </a:r>
          </a:p>
          <a:p>
            <a:pPr marL="0" indent="0">
              <a:buNone/>
            </a:pPr>
            <a:r>
              <a:rPr lang="en-US" sz="2400" dirty="0" smtClean="0">
                <a:latin typeface="Arial" panose="020B0604020202020204" pitchFamily="34" charset="0"/>
                <a:cs typeface="Arial" panose="020B0604020202020204" pitchFamily="34" charset="0"/>
              </a:rPr>
              <a:t>Remember to discuss risks and safety protocol. </a:t>
            </a:r>
          </a:p>
        </p:txBody>
      </p:sp>
    </p:spTree>
    <p:extLst>
      <p:ext uri="{BB962C8B-B14F-4D97-AF65-F5344CB8AC3E}">
        <p14:creationId xmlns:p14="http://schemas.microsoft.com/office/powerpoint/2010/main" val="266448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9600" b="1" dirty="0" smtClean="0">
                <a:latin typeface="Arial" panose="020B0604020202020204" pitchFamily="34" charset="0"/>
                <a:cs typeface="Arial" panose="020B0604020202020204" pitchFamily="34" charset="0"/>
              </a:rPr>
              <a:t>Data Table</a:t>
            </a:r>
            <a:endParaRPr lang="en-US" sz="9600" b="1" dirty="0">
              <a:latin typeface="Arial" panose="020B0604020202020204" pitchFamily="34" charset="0"/>
              <a:cs typeface="Arial" panose="020B0604020202020204" pitchFamily="34"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720115652"/>
              </p:ext>
            </p:extLst>
          </p:nvPr>
        </p:nvGraphicFramePr>
        <p:xfrm>
          <a:off x="628650" y="1825625"/>
          <a:ext cx="7886700" cy="2677160"/>
        </p:xfrm>
        <a:graphic>
          <a:graphicData uri="http://schemas.openxmlformats.org/drawingml/2006/table">
            <a:tbl>
              <a:tblPr firstRow="1" bandRow="1">
                <a:tableStyleId>{5C22544A-7EE6-4342-B048-85BDC9FD1C3A}</a:tableStyleId>
              </a:tblPr>
              <a:tblGrid>
                <a:gridCol w="1577340"/>
                <a:gridCol w="1577340"/>
                <a:gridCol w="1577340"/>
                <a:gridCol w="1577340"/>
                <a:gridCol w="1577340"/>
              </a:tblGrid>
              <a:tr h="370840">
                <a:tc>
                  <a:txBody>
                    <a:bodyPr/>
                    <a:lstStyle/>
                    <a:p>
                      <a:r>
                        <a:rPr lang="en-US" dirty="0" smtClean="0"/>
                        <a:t>Independent</a:t>
                      </a:r>
                      <a:r>
                        <a:rPr lang="en-US" baseline="0" dirty="0" smtClean="0"/>
                        <a:t> Variable </a:t>
                      </a:r>
                    </a:p>
                    <a:p>
                      <a:r>
                        <a:rPr lang="en-US" sz="1200" baseline="0" dirty="0" smtClean="0"/>
                        <a:t>(What you change)</a:t>
                      </a:r>
                      <a:endParaRPr lang="en-US" sz="1200" dirty="0" smtClean="0"/>
                    </a:p>
                  </a:txBody>
                  <a:tcPr/>
                </a:tc>
                <a:tc>
                  <a:txBody>
                    <a:bodyPr/>
                    <a:lstStyle/>
                    <a:p>
                      <a:r>
                        <a:rPr lang="en-US" dirty="0" smtClean="0"/>
                        <a:t>Dependent Variable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(What you measure)</a:t>
                      </a:r>
                      <a:endParaRPr lang="en-US" sz="1200" dirty="0" smtClean="0"/>
                    </a:p>
                  </a:txBody>
                  <a:tcPr/>
                </a:tc>
                <a:tc>
                  <a:txBody>
                    <a:bodyPr/>
                    <a:lstStyle/>
                    <a:p>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Group 1</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r>
              <a:tr h="370840">
                <a:tc>
                  <a:txBody>
                    <a:bodyPr/>
                    <a:lstStyle/>
                    <a:p>
                      <a:r>
                        <a:rPr lang="en-US" dirty="0" smtClean="0"/>
                        <a:t>Group 2</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r>
                        <a:rPr lang="en-US" dirty="0" smtClean="0"/>
                        <a:t>Group 3</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Group 4</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Group 5</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058287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9600" b="1" dirty="0" smtClean="0">
                <a:latin typeface="Arial" panose="020B0604020202020204" pitchFamily="34" charset="0"/>
                <a:cs typeface="Arial" panose="020B0604020202020204" pitchFamily="34" charset="0"/>
              </a:rPr>
              <a:t>Graph</a:t>
            </a:r>
            <a:endParaRPr lang="en-US" sz="9600" b="1" dirty="0">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72194051"/>
              </p:ext>
            </p:extLst>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96188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TotalTime>
  <Words>458</Words>
  <Application>Microsoft Office PowerPoint</Application>
  <PresentationFormat>On-screen Show (4:3)</PresentationFormat>
  <Paragraphs>77</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Abstract</vt:lpstr>
      <vt:lpstr>Question</vt:lpstr>
      <vt:lpstr>Hypothesis</vt:lpstr>
      <vt:lpstr>Variables</vt:lpstr>
      <vt:lpstr>Research</vt:lpstr>
      <vt:lpstr>Materials</vt:lpstr>
      <vt:lpstr>Procedures</vt:lpstr>
      <vt:lpstr>Data Table</vt:lpstr>
      <vt:lpstr>Graph</vt:lpstr>
      <vt:lpstr>Analysis</vt:lpstr>
      <vt:lpstr>Conclusion</vt:lpstr>
      <vt:lpstr>Future Directions</vt:lpstr>
      <vt:lpstr>Sources</vt:lpstr>
    </vt:vector>
  </TitlesOfParts>
  <Company>Anne Arundel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dc:title>
  <dc:creator>Runaldue, Michelle M</dc:creator>
  <cp:lastModifiedBy>Runaldue, Michelle M</cp:lastModifiedBy>
  <cp:revision>7</cp:revision>
  <cp:lastPrinted>2016-11-21T18:37:00Z</cp:lastPrinted>
  <dcterms:created xsi:type="dcterms:W3CDTF">2016-11-21T16:58:36Z</dcterms:created>
  <dcterms:modified xsi:type="dcterms:W3CDTF">2016-11-21T19:06:45Z</dcterms:modified>
</cp:coreProperties>
</file>