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35"/>
  </p:handoutMasterIdLst>
  <p:sldIdLst>
    <p:sldId id="257" r:id="rId5"/>
    <p:sldId id="284" r:id="rId6"/>
    <p:sldId id="259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10" r:id="rId28"/>
    <p:sldId id="307" r:id="rId29"/>
    <p:sldId id="308" r:id="rId30"/>
    <p:sldId id="309" r:id="rId31"/>
    <p:sldId id="286" r:id="rId32"/>
    <p:sldId id="311" r:id="rId33"/>
    <p:sldId id="31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102" d="100"/>
          <a:sy n="102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D5079-8713-4AEF-85F9-0C538D135624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DB30F-A99D-4209-8761-0F72A84D3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67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4.xml"/><Relationship Id="rId3" Type="http://schemas.openxmlformats.org/officeDocument/2006/relationships/slide" Target="slide8.xml"/><Relationship Id="rId21" Type="http://schemas.openxmlformats.org/officeDocument/2006/relationships/slide" Target="slide27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30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5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29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tul.images.worldnow.com/images/19562419_BG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4636"/>
            <a:ext cx="9144000" cy="513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5169631"/>
            <a:ext cx="9144000" cy="168836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533400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Agency FB" pitchFamily="34" charset="0"/>
              </a:rPr>
              <a:t>Semester 1 Review: </a:t>
            </a:r>
            <a:r>
              <a:rPr lang="en-US" sz="6600" b="1" dirty="0" smtClean="0">
                <a:latin typeface="Agency FB" pitchFamily="34" charset="0"/>
              </a:rPr>
              <a:t>Units 3-4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Cellular Respiration happens in this organelle.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Mitochondria (the “Mighty” Mitochondria!)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109" y="923559"/>
            <a:ext cx="84582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carbon compound is exchanged between plants and their environment. (You must be able to explain why, too.)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sz="3900" dirty="0" smtClean="0">
                <a:solidFill>
                  <a:schemeClr val="bg1"/>
                </a:solidFill>
              </a:rPr>
              <a:t>CO</a:t>
            </a:r>
            <a:r>
              <a:rPr lang="en-US" sz="3900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(plants use CO2 from the atmosphere for photosynthesis)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C</a:t>
            </a:r>
            <a:r>
              <a:rPr lang="en-US" sz="4000" baseline="-25000" dirty="0" smtClean="0">
                <a:solidFill>
                  <a:schemeClr val="bg1"/>
                </a:solidFill>
              </a:rPr>
              <a:t>6</a:t>
            </a:r>
            <a:r>
              <a:rPr lang="en-US" sz="4000" dirty="0" smtClean="0">
                <a:solidFill>
                  <a:schemeClr val="bg1"/>
                </a:solidFill>
              </a:rPr>
              <a:t>H</a:t>
            </a:r>
            <a:r>
              <a:rPr lang="en-US" sz="4000" baseline="-25000" dirty="0" smtClean="0">
                <a:solidFill>
                  <a:schemeClr val="bg1"/>
                </a:solidFill>
              </a:rPr>
              <a:t>12</a:t>
            </a:r>
            <a:r>
              <a:rPr lang="en-US" sz="4000" dirty="0" smtClean="0">
                <a:solidFill>
                  <a:schemeClr val="bg1"/>
                </a:solidFill>
              </a:rPr>
              <a:t>O</a:t>
            </a:r>
            <a:r>
              <a:rPr lang="en-US" sz="4000" baseline="-25000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 (plants create this, which is used by  animals in plants’ environments)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Name the two types of respiration, what each type requires (or doesn’t require).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Aerobic respiration (requires oxygen)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Anaerobic respiration (</a:t>
            </a:r>
            <a:r>
              <a:rPr lang="en-US" dirty="0" err="1" smtClean="0">
                <a:solidFill>
                  <a:schemeClr val="bg1"/>
                </a:solidFill>
              </a:rPr>
              <a:t>req’s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u="sng" dirty="0" smtClean="0">
                <a:solidFill>
                  <a:schemeClr val="bg1"/>
                </a:solidFill>
              </a:rPr>
              <a:t>no</a:t>
            </a:r>
            <a:r>
              <a:rPr lang="en-US" dirty="0" smtClean="0">
                <a:solidFill>
                  <a:schemeClr val="bg1"/>
                </a:solidFill>
              </a:rPr>
              <a:t> oxygen)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body system is involved with removing toxic wastes from multicellular organisms.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Excretory system (EXRETE = Exit/remove)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 body systems work together to maintain this vital process.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Homeostasis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is what transports nutrients and waste in plants.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Vascular tissues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body system’s functions include transporting nutrients and wastes, along with regulation of body temperature.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Circulatory System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Draw a </a:t>
            </a:r>
            <a:r>
              <a:rPr lang="en-US" u="sng" dirty="0" smtClean="0">
                <a:solidFill>
                  <a:schemeClr val="bg1"/>
                </a:solidFill>
              </a:rPr>
              <a:t>basic</a:t>
            </a:r>
            <a:r>
              <a:rPr lang="en-US" dirty="0" smtClean="0">
                <a:solidFill>
                  <a:schemeClr val="bg1"/>
                </a:solidFill>
              </a:rPr>
              <a:t> feedback loop on a sheet of paper. Include a stimulus, response, and different parts of the body along the feedback chain.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Must include a stimulus, response, neurons involved, muscles involved.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These small hair-like structures help a unicellular organism to move.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Cilia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flagellate is a unicellular organism. DESCRIBE it’s method of transportation.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(Flagella) Long whip-like “tail” structure, whips back and forth to propel the organism forward.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Semester 1: Units 3-4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082027"/>
              </p:ext>
            </p:extLst>
          </p:nvPr>
        </p:nvGraphicFramePr>
        <p:xfrm>
          <a:off x="457200" y="838200"/>
          <a:ext cx="8229600" cy="4743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r>
                        <a:rPr lang="en-US" dirty="0" smtClean="0"/>
                        <a:t>Say Cheese - synthesis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Breathe,</a:t>
                      </a:r>
                      <a:r>
                        <a:rPr lang="en-US" baseline="0" dirty="0" smtClean="0"/>
                        <a:t> just breathe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EveryBODY</a:t>
                      </a:r>
                      <a:r>
                        <a:rPr lang="en-US" dirty="0" smtClean="0"/>
                        <a:t> should get an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Unicellular Rights 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Cells </a:t>
                      </a:r>
                      <a:r>
                        <a:rPr lang="en-US" smtClean="0"/>
                        <a:t>Have It</a:t>
                      </a:r>
                      <a:endParaRPr lang="en-US" dirty="0" smtClean="0"/>
                    </a:p>
                  </a:txBody>
                  <a:tcPr/>
                </a:tc>
              </a:tr>
              <a:tr h="72399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2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3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5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6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7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8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9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0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1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895795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2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3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4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5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6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137848"/>
              </p:ext>
            </p:extLst>
          </p:nvPr>
        </p:nvGraphicFramePr>
        <p:xfrm>
          <a:off x="457200" y="5638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7" action="ppaction://hlinksldjump"/>
                        </a:rPr>
                        <a:t>Bonus Question: Wager</a:t>
                      </a:r>
                      <a:r>
                        <a:rPr lang="en-US" baseline="0" dirty="0" smtClean="0">
                          <a:hlinkClick r:id="rId27" action="ppaction://hlinksldjump"/>
                        </a:rPr>
                        <a:t> your </a:t>
                      </a:r>
                      <a:r>
                        <a:rPr lang="en-US" dirty="0" err="1" smtClean="0">
                          <a:hlinkClick r:id="rId27" action="ppaction://hlinksldjump"/>
                        </a:rPr>
                        <a:t>pts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Describe pseudopodia, AND which type of unicellular organism typically utilizes them?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Temporary projections of the cell membrane – </a:t>
            </a:r>
            <a:r>
              <a:rPr lang="en-US" dirty="0" err="1" smtClean="0">
                <a:solidFill>
                  <a:schemeClr val="bg1"/>
                </a:solidFill>
              </a:rPr>
              <a:t>Ameoba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body system is most directly related to a hummingbird’s ability to move its wings.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	Options: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Endocrine, Muscular, Circulatory, Excretory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Muscular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If a new species is discovered that has a cell wall and no nucleus, what type of organism is this?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Prokaryote</a:t>
            </a:r>
          </a:p>
          <a:p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organelle directs all cell activities?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Nucleus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Where is DNA located in a cell?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Nucleus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On what organelle are proteins produced.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Ribosomes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one cell part (organelle) that a plant cell has but an animal cell does not?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Cell wall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Chloroplast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Euglena are a single-celled organism that utilize flagella to move. They are also green; which means they have </a:t>
            </a:r>
            <a:r>
              <a:rPr lang="en-US" u="sng" dirty="0" smtClean="0">
                <a:solidFill>
                  <a:schemeClr val="bg1"/>
                </a:solidFill>
              </a:rPr>
              <a:t>this</a:t>
            </a:r>
            <a:r>
              <a:rPr lang="en-US" dirty="0" smtClean="0">
                <a:solidFill>
                  <a:schemeClr val="bg1"/>
                </a:solidFill>
              </a:rPr>
              <a:t> organelle, and also means they can do what?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Chloroplast – photosynthesis 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181600" y="685800"/>
            <a:ext cx="3505200" cy="11430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Bonus Question: Wager points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MUST GET THE ENTIRE QUESTION CORRECT TO GET YOUR WAGERED POINTS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Tell me how your hand is pulled back if you touch something hot, before your brain actually detects the change in temperature. </a:t>
            </a:r>
            <a:r>
              <a:rPr lang="en-US" b="1" i="1" dirty="0" smtClean="0">
                <a:solidFill>
                  <a:schemeClr val="bg1"/>
                </a:solidFill>
              </a:rPr>
              <a:t>Include the entire feedback loop in your answer: what neurons are involved, what muscles, what parts of the nervous system, etc.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Answer: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Sensory receptor is stimulated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Sensory neuron sends an impulse to spinal cord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Interneuron receives the impulse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Impulse is sent to motor neuron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Motor neuron stimulates the hand/arm muscle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Hand is pulled back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(Brain is never involved before the hand is pulled back)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The Winner Of The Last Round</a:t>
            </a:r>
          </a:p>
          <a:p>
            <a:pPr algn="ctr"/>
            <a:r>
              <a:rPr lang="en-US" sz="1500" dirty="0" smtClean="0"/>
              <a:t>Write Down How Much Money</a:t>
            </a:r>
          </a:p>
          <a:p>
            <a:pPr algn="ctr"/>
            <a:r>
              <a:rPr lang="en-US" sz="1500" dirty="0" smtClean="0"/>
              <a:t>You Are Willing To Risk</a:t>
            </a:r>
          </a:p>
          <a:p>
            <a:pPr algn="ctr"/>
            <a:r>
              <a:rPr lang="en-US" sz="1500" dirty="0" smtClean="0"/>
              <a:t>If You get the Question write you win that money</a:t>
            </a:r>
          </a:p>
          <a:p>
            <a:pPr algn="ctr"/>
            <a:r>
              <a:rPr lang="en-US" sz="1500" dirty="0" smtClean="0"/>
              <a:t>If you get it wrong you Loss the money!</a:t>
            </a:r>
          </a:p>
          <a:p>
            <a:pPr algn="ctr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the chemical equation for Photosynthesis?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+ 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O –(sun)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C</a:t>
            </a:r>
            <a:r>
              <a:rPr lang="en-US" baseline="-25000" dirty="0" smtClean="0">
                <a:solidFill>
                  <a:schemeClr val="bg1"/>
                </a:solidFill>
                <a:sym typeface="Wingdings" pitchFamily="2" charset="2"/>
              </a:rPr>
              <a:t>6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  <a:sym typeface="Wingdings" pitchFamily="2" charset="2"/>
              </a:rPr>
              <a:t>12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O</a:t>
            </a:r>
            <a:r>
              <a:rPr lang="en-US" baseline="-25000" dirty="0" smtClean="0">
                <a:solidFill>
                  <a:schemeClr val="bg1"/>
                </a:solidFill>
                <a:sym typeface="Wingdings" pitchFamily="2" charset="2"/>
              </a:rPr>
              <a:t>6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+ O</a:t>
            </a:r>
            <a:r>
              <a:rPr lang="en-US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endParaRPr lang="en-US" baseline="-250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9144000" cy="137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Winner Of The Last Round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Down How Much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Are Willing To Risk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the Question write you win that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it wrong you Loss the money!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Photosynthesis occurs in </a:t>
            </a:r>
            <a:r>
              <a:rPr lang="en-US" u="sng" dirty="0" smtClean="0">
                <a:solidFill>
                  <a:schemeClr val="bg1"/>
                </a:solidFill>
              </a:rPr>
              <a:t>this</a:t>
            </a:r>
            <a:r>
              <a:rPr lang="en-US" dirty="0" smtClean="0">
                <a:solidFill>
                  <a:schemeClr val="bg1"/>
                </a:solidFill>
              </a:rPr>
              <a:t> cell organelle.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Chloroplast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Organisms which undergo photosynthesis are categorized as this type of organism, which means “can make its own food”.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Producer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element used in photosynthesis cycles through the Earth?	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sz="4300" dirty="0" smtClean="0">
                <a:solidFill>
                  <a:schemeClr val="bg1"/>
                </a:solidFill>
              </a:rPr>
              <a:t> Carbon</a:t>
            </a:r>
          </a:p>
          <a:p>
            <a:r>
              <a:rPr lang="en-US" sz="4300" dirty="0" smtClean="0">
                <a:solidFill>
                  <a:schemeClr val="bg1"/>
                </a:solidFill>
              </a:rPr>
              <a:t>Water</a:t>
            </a:r>
            <a:endParaRPr lang="en-US" sz="65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process uses inorganic substances to create energy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Chemosynthesis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the chemical equation for Cellular Respiration?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r>
              <a:rPr lang="en-US" sz="4400" baseline="-25000" dirty="0" smtClean="0">
                <a:solidFill>
                  <a:schemeClr val="bg1"/>
                </a:solidFill>
              </a:rPr>
              <a:t>6</a:t>
            </a:r>
            <a:r>
              <a:rPr lang="en-US" sz="4400" dirty="0" smtClean="0">
                <a:solidFill>
                  <a:schemeClr val="bg1"/>
                </a:solidFill>
              </a:rPr>
              <a:t>H</a:t>
            </a:r>
            <a:r>
              <a:rPr lang="en-US" sz="4400" baseline="-25000" dirty="0" smtClean="0">
                <a:solidFill>
                  <a:schemeClr val="bg1"/>
                </a:solidFill>
              </a:rPr>
              <a:t>12</a:t>
            </a:r>
            <a:r>
              <a:rPr lang="en-US" sz="4400" dirty="0" smtClean="0">
                <a:solidFill>
                  <a:schemeClr val="bg1"/>
                </a:solidFill>
              </a:rPr>
              <a:t>O</a:t>
            </a:r>
            <a:r>
              <a:rPr lang="en-US" sz="4400" baseline="-25000" dirty="0" smtClean="0">
                <a:solidFill>
                  <a:schemeClr val="bg1"/>
                </a:solidFill>
              </a:rPr>
              <a:t>6</a:t>
            </a:r>
            <a:r>
              <a:rPr lang="en-US" sz="4400" dirty="0" smtClean="0">
                <a:solidFill>
                  <a:schemeClr val="bg1"/>
                </a:solidFill>
              </a:rPr>
              <a:t> + O</a:t>
            </a:r>
            <a:r>
              <a:rPr lang="en-US" sz="4400" baseline="-25000" dirty="0" smtClean="0">
                <a:solidFill>
                  <a:schemeClr val="bg1"/>
                </a:solidFill>
              </a:rPr>
              <a:t>2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sym typeface="Wingdings" pitchFamily="2" charset="2"/>
              </a:rPr>
              <a:t> CO</a:t>
            </a:r>
            <a:r>
              <a:rPr lang="en-US" sz="44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4400" dirty="0" smtClean="0">
                <a:solidFill>
                  <a:schemeClr val="bg1"/>
                </a:solidFill>
                <a:sym typeface="Wingdings" pitchFamily="2" charset="2"/>
              </a:rPr>
              <a:t> + H</a:t>
            </a:r>
            <a:r>
              <a:rPr lang="en-US" sz="44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4400" dirty="0" smtClean="0">
                <a:solidFill>
                  <a:schemeClr val="bg1"/>
                </a:solidFill>
                <a:sym typeface="Wingdings" pitchFamily="2" charset="2"/>
              </a:rPr>
              <a:t>O + ATP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These organisms undergo </a:t>
            </a:r>
            <a:r>
              <a:rPr lang="en-US" smtClean="0">
                <a:solidFill>
                  <a:schemeClr val="bg1"/>
                </a:solidFill>
              </a:rPr>
              <a:t>cellular respiration.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ALL LIVING ORGANISMS (since they all have cells, and all cells do this process)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300049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35F98E-3561-431A-BD1A-FEE79EAF1316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7BC04C0C-F525-4270-8557-2608711BD0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C5D60DC-E93B-4C50-8229-0717C8FF76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TS030004943</Template>
  <TotalTime>1039</TotalTime>
  <Words>948</Words>
  <Application>Microsoft Office PowerPoint</Application>
  <PresentationFormat>On-screen Show (4:3)</PresentationFormat>
  <Paragraphs>224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Agency FB</vt:lpstr>
      <vt:lpstr>Arial</vt:lpstr>
      <vt:lpstr>Calibri</vt:lpstr>
      <vt:lpstr>Wingdings</vt:lpstr>
      <vt:lpstr>TS030004943</vt:lpstr>
      <vt:lpstr>PowerPoint Presentation</vt:lpstr>
      <vt:lpstr>Semester 1: Units 3-4</vt:lpstr>
      <vt:lpstr>Topic 1: 200</vt:lpstr>
      <vt:lpstr>Topic 1: 400</vt:lpstr>
      <vt:lpstr>Topic 1: 600</vt:lpstr>
      <vt:lpstr>Topic 1: 800</vt:lpstr>
      <vt:lpstr>Topic 1: 1000</vt:lpstr>
      <vt:lpstr>Topic 2: 200</vt:lpstr>
      <vt:lpstr>Topic 2: 400</vt:lpstr>
      <vt:lpstr>Topic 2: 600</vt:lpstr>
      <vt:lpstr>Topic 2: 800</vt:lpstr>
      <vt:lpstr>Topic 2: 1000</vt:lpstr>
      <vt:lpstr>Topic 3: 200</vt:lpstr>
      <vt:lpstr>Topic 3: 400</vt:lpstr>
      <vt:lpstr>Topic 3: 600</vt:lpstr>
      <vt:lpstr>Topic 3: 800</vt:lpstr>
      <vt:lpstr>Topic 3: 1000</vt:lpstr>
      <vt:lpstr>Topic 4: 200</vt:lpstr>
      <vt:lpstr>Topic 4: 400</vt:lpstr>
      <vt:lpstr>Topic 4: 600</vt:lpstr>
      <vt:lpstr>Topic 4: 800</vt:lpstr>
      <vt:lpstr>Topic 4: 1000</vt:lpstr>
      <vt:lpstr>Topic 5: 200</vt:lpstr>
      <vt:lpstr>Topic 5: 400</vt:lpstr>
      <vt:lpstr>Topic 5: 600</vt:lpstr>
      <vt:lpstr>Topic 5: 800</vt:lpstr>
      <vt:lpstr>Topic 5: 1000</vt:lpstr>
      <vt:lpstr>Bonus Question: Wager points</vt:lpstr>
      <vt:lpstr>Daily Double</vt:lpstr>
      <vt:lpstr>Daily Double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</dc:creator>
  <cp:lastModifiedBy>Runaldue, Michelle M</cp:lastModifiedBy>
  <cp:revision>74</cp:revision>
  <dcterms:created xsi:type="dcterms:W3CDTF">2011-02-25T11:52:41Z</dcterms:created>
  <dcterms:modified xsi:type="dcterms:W3CDTF">2016-01-13T20:32:13Z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TC300049439990</vt:lpwstr>
  </property>
</Properties>
</file>