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259" r:id="rId3"/>
    <p:sldId id="260" r:id="rId4"/>
    <p:sldId id="261" r:id="rId5"/>
    <p:sldId id="262" r:id="rId6"/>
    <p:sldId id="263" r:id="rId7"/>
    <p:sldId id="264" r:id="rId8"/>
    <p:sldId id="265" r:id="rId9"/>
    <p:sldId id="268" r:id="rId10"/>
    <p:sldId id="269" r:id="rId11"/>
    <p:sldId id="273" r:id="rId12"/>
    <p:sldId id="274" r:id="rId13"/>
    <p:sldId id="275" r:id="rId14"/>
    <p:sldId id="276" r:id="rId15"/>
    <p:sldId id="277" r:id="rId1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0" y="4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06353EA8-B5D8-4F49-B0AA-D7E45C92DA9D}" type="datetimeFigureOut">
              <a:rPr lang="en-US" smtClean="0"/>
              <a:t>12/2/2016</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0F3351C3-E989-4122-842C-84B795E78E5E}" type="slidenum">
              <a:rPr lang="en-US" smtClean="0"/>
              <a:t>‹#›</a:t>
            </a:fld>
            <a:endParaRPr lang="en-US" dirty="0"/>
          </a:p>
        </p:txBody>
      </p:sp>
    </p:spTree>
    <p:extLst>
      <p:ext uri="{BB962C8B-B14F-4D97-AF65-F5344CB8AC3E}">
        <p14:creationId xmlns:p14="http://schemas.microsoft.com/office/powerpoint/2010/main" val="3711547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E54A0600-4D92-4E48-9256-248D4BF72661}" type="datetimeFigureOut">
              <a:rPr lang="en-US" smtClean="0"/>
              <a:t>12/2/2016</a:t>
            </a:fld>
            <a:endParaRPr lang="en-US" dirty="0"/>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0A1E9DB3-8159-42B5-8B0E-B77104062773}" type="slidenum">
              <a:rPr lang="en-US" smtClean="0"/>
              <a:t>‹#›</a:t>
            </a:fld>
            <a:endParaRPr lang="en-US" dirty="0"/>
          </a:p>
        </p:txBody>
      </p:sp>
    </p:spTree>
    <p:extLst>
      <p:ext uri="{BB962C8B-B14F-4D97-AF65-F5344CB8AC3E}">
        <p14:creationId xmlns:p14="http://schemas.microsoft.com/office/powerpoint/2010/main" val="3847879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958A0E0-AD3C-4565-8876-558A0F7A7DA8}" type="slidenum">
              <a:rPr lang="en-US" altLang="en-US" sz="1200" smtClean="0"/>
              <a:pPr/>
              <a:t>13</a:t>
            </a:fld>
            <a:endParaRPr lang="en-US" altLang="en-US" sz="1200" dirty="0" smtClean="0"/>
          </a:p>
        </p:txBody>
      </p:sp>
    </p:spTree>
    <p:extLst>
      <p:ext uri="{BB962C8B-B14F-4D97-AF65-F5344CB8AC3E}">
        <p14:creationId xmlns:p14="http://schemas.microsoft.com/office/powerpoint/2010/main" val="2802289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A2A3DA3-E8D6-40BD-9C7D-F42BEF198EFA}" type="datetimeFigureOut">
              <a:rPr lang="en-US" smtClean="0"/>
              <a:pPr/>
              <a:t>12/2/2016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274DDA7-1517-4A35-B789-74E67CEE4ACF}"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2A3DA3-E8D6-40BD-9C7D-F42BEF198EFA}" type="datetimeFigureOut">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74DDA7-1517-4A35-B789-74E67CEE4AC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F274DDA7-1517-4A35-B789-74E67CEE4ACF}"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2A3DA3-E8D6-40BD-9C7D-F42BEF198EFA}" type="datetimeFigureOut">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8763" y="304800"/>
            <a:ext cx="7564437"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479550" y="1981200"/>
            <a:ext cx="3736975" cy="4114800"/>
          </a:xfrm>
        </p:spPr>
        <p:txBody>
          <a:bodyPr rtlCol="0">
            <a:normAutofit/>
          </a:bodyPr>
          <a:lstStyle/>
          <a:p>
            <a:pPr lvl="0"/>
            <a:endParaRPr lang="en-US" noProof="0" dirty="0" smtClean="0"/>
          </a:p>
        </p:txBody>
      </p:sp>
      <p:sp>
        <p:nvSpPr>
          <p:cNvPr id="4" name="Text Placeholder 3"/>
          <p:cNvSpPr>
            <a:spLocks noGrp="1"/>
          </p:cNvSpPr>
          <p:nvPr>
            <p:ph type="body" sz="half" idx="2"/>
          </p:nvPr>
        </p:nvSpPr>
        <p:spPr>
          <a:xfrm>
            <a:off x="5368925" y="1981200"/>
            <a:ext cx="37369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0E5061D-05A0-4845-B198-2FEEAD11B2BB}" type="slidenum">
              <a:rPr lang="en-US" altLang="en-US"/>
              <a:pPr>
                <a:defRPr/>
              </a:pPr>
              <a:t>‹#›</a:t>
            </a:fld>
            <a:endParaRPr lang="en-US" altLang="en-US" dirty="0"/>
          </a:p>
        </p:txBody>
      </p:sp>
    </p:spTree>
    <p:extLst>
      <p:ext uri="{BB962C8B-B14F-4D97-AF65-F5344CB8AC3E}">
        <p14:creationId xmlns:p14="http://schemas.microsoft.com/office/powerpoint/2010/main" val="248436611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2A3DA3-E8D6-40BD-9C7D-F42BEF198EFA}" type="datetimeFigureOut">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F274DDA7-1517-4A35-B789-74E67CEE4ACF}"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BA2A3DA3-E8D6-40BD-9C7D-F42BEF198EFA}" type="datetimeFigureOut">
              <a:rPr lang="en-US" smtClean="0"/>
              <a:pPr/>
              <a:t>12/2/2016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274DDA7-1517-4A35-B789-74E67CEE4ACF}"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A2A3DA3-E8D6-40BD-9C7D-F42BEF198EFA}" type="datetimeFigureOut">
              <a:rPr lang="en-US" smtClean="0"/>
              <a:pPr/>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74DDA7-1517-4A35-B789-74E67CEE4ACF}"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A2A3DA3-E8D6-40BD-9C7D-F42BEF198EFA}" type="datetimeFigureOut">
              <a:rPr lang="en-US" smtClean="0"/>
              <a:pPr/>
              <a:t>12/2/2016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274DDA7-1517-4A35-B789-74E67CEE4ACF}"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2A3DA3-E8D6-40BD-9C7D-F42BEF198EFA}" type="datetimeFigureOut">
              <a:rPr lang="en-US" smtClean="0"/>
              <a:pPr/>
              <a:t>12/2/2016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F274DDA7-1517-4A35-B789-74E67CEE4A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A2A3DA3-E8D6-40BD-9C7D-F42BEF198EFA}" type="datetimeFigureOut">
              <a:rPr lang="en-US" smtClean="0"/>
              <a:pPr/>
              <a:t>12/2/2016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274DDA7-1517-4A35-B789-74E67CEE4A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274DDA7-1517-4A35-B789-74E67CEE4ACF}"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BA2A3DA3-E8D6-40BD-9C7D-F42BEF198EFA}" type="datetimeFigureOut">
              <a:rPr lang="en-US" smtClean="0"/>
              <a:pPr/>
              <a:t>12/2/2016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F274DDA7-1517-4A35-B789-74E67CEE4ACF}"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BA2A3DA3-E8D6-40BD-9C7D-F42BEF198EFA}" type="datetimeFigureOut">
              <a:rPr lang="en-US" smtClean="0"/>
              <a:pPr/>
              <a:t>12/2/2016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A2A3DA3-E8D6-40BD-9C7D-F42BEF198EFA}" type="datetimeFigureOut">
              <a:rPr lang="en-US" smtClean="0"/>
              <a:pPr/>
              <a:t>12/2/2016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274DDA7-1517-4A35-B789-74E67CEE4ACF}"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Getting Rid of Metabolic Wastes</a:t>
            </a:r>
            <a:endParaRPr lang="en-US" dirty="0"/>
          </a:p>
        </p:txBody>
      </p:sp>
      <p:sp>
        <p:nvSpPr>
          <p:cNvPr id="4" name="Title 3"/>
          <p:cNvSpPr>
            <a:spLocks noGrp="1"/>
          </p:cNvSpPr>
          <p:nvPr>
            <p:ph type="ctrTitle"/>
          </p:nvPr>
        </p:nvSpPr>
        <p:spPr>
          <a:xfrm>
            <a:off x="381000" y="381000"/>
            <a:ext cx="8534400" cy="1752600"/>
          </a:xfrm>
        </p:spPr>
        <p:txBody>
          <a:bodyPr>
            <a:noAutofit/>
          </a:bodyPr>
          <a:lstStyle/>
          <a:p>
            <a:r>
              <a:rPr lang="en-US" sz="8000" dirty="0" smtClean="0"/>
              <a:t>Excretory System</a:t>
            </a:r>
            <a:endParaRPr lang="en-US" sz="8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Autofit/>
          </a:bodyPr>
          <a:lstStyle/>
          <a:p>
            <a:r>
              <a:rPr lang="en-US" sz="2800" dirty="0" smtClean="0"/>
              <a:t>Which other </a:t>
            </a:r>
            <a:r>
              <a:rPr lang="en-US" sz="2800" dirty="0"/>
              <a:t>organ systems help with excretion?</a:t>
            </a:r>
          </a:p>
        </p:txBody>
      </p:sp>
      <p:sp>
        <p:nvSpPr>
          <p:cNvPr id="14339" name="Rectangle 3"/>
          <p:cNvSpPr>
            <a:spLocks noGrp="1" noChangeArrowheads="1"/>
          </p:cNvSpPr>
          <p:nvPr>
            <p:ph sz="quarter" idx="1"/>
          </p:nvPr>
        </p:nvSpPr>
        <p:spPr/>
        <p:txBody>
          <a:bodyPr/>
          <a:lstStyle/>
          <a:p>
            <a:pPr>
              <a:buClr>
                <a:schemeClr val="tx1"/>
              </a:buClr>
            </a:pPr>
            <a:r>
              <a:rPr lang="en-US" dirty="0" smtClean="0"/>
              <a:t>The </a:t>
            </a:r>
            <a:r>
              <a:rPr lang="en-US" dirty="0"/>
              <a:t>Circulatory System plays an important role in the elimination of </a:t>
            </a:r>
            <a:r>
              <a:rPr lang="en-US" dirty="0" smtClean="0"/>
              <a:t>wastes.</a:t>
            </a:r>
            <a:endParaRPr lang="en-US" dirty="0"/>
          </a:p>
          <a:p>
            <a:pPr>
              <a:buClr>
                <a:schemeClr val="tx1"/>
              </a:buClr>
            </a:pPr>
            <a:endParaRPr lang="en-US" dirty="0" smtClean="0"/>
          </a:p>
          <a:p>
            <a:pPr>
              <a:buClr>
                <a:schemeClr val="tx1"/>
              </a:buClr>
            </a:pPr>
            <a:r>
              <a:rPr lang="en-US" dirty="0" smtClean="0"/>
              <a:t>Wastes </a:t>
            </a:r>
            <a:r>
              <a:rPr lang="en-US" dirty="0"/>
              <a:t>are carried BY THE BLOOD (circulation) to THE KIDNEYS (for diffusion and filtration) and LUNGS (for elimination of CO</a:t>
            </a:r>
            <a:r>
              <a:rPr lang="en-US" baseline="-25000" dirty="0"/>
              <a:t>2</a:t>
            </a:r>
            <a:r>
              <a:rPr lang="en-US" dirty="0"/>
              <a:t> and excess H</a:t>
            </a:r>
            <a:r>
              <a:rPr lang="en-US" baseline="-25000" dirty="0"/>
              <a:t>2</a:t>
            </a:r>
            <a:r>
              <a:rPr lang="en-US" dirty="0"/>
              <a:t>O)</a:t>
            </a:r>
            <a:endParaRPr lang="en-US" baseline="-25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600200"/>
          <a:ext cx="8229600" cy="4602505"/>
        </p:xfrm>
        <a:graphic>
          <a:graphicData uri="http://schemas.openxmlformats.org/drawingml/2006/table">
            <a:tbl>
              <a:tblPr/>
              <a:tblGrid>
                <a:gridCol w="2057400"/>
                <a:gridCol w="6172200"/>
              </a:tblGrid>
              <a:tr h="650785">
                <a:tc>
                  <a:txBody>
                    <a:bodyPr/>
                    <a:lstStyle>
                      <a:lvl1pPr defTabSz="457200">
                        <a:spcBef>
                          <a:spcPct val="20000"/>
                        </a:spcBef>
                        <a:spcAft>
                          <a:spcPts val="600"/>
                        </a:spcAft>
                        <a:buClr>
                          <a:srgbClr val="1287C3"/>
                        </a:buClr>
                        <a:buSzPct val="145000"/>
                        <a:buFont typeface="Arial" panose="020B0604020202020204" pitchFamily="34" charset="0"/>
                        <a:defRPr sz="2000">
                          <a:solidFill>
                            <a:schemeClr val="tx1"/>
                          </a:solidFill>
                          <a:latin typeface="Corbel" panose="020B0503020204020204" pitchFamily="34" charset="0"/>
                        </a:defRPr>
                      </a:lvl1pPr>
                      <a:lvl2pPr marL="742950" indent="-285750" defTabSz="457200">
                        <a:spcBef>
                          <a:spcPct val="20000"/>
                        </a:spcBef>
                        <a:spcAft>
                          <a:spcPts val="600"/>
                        </a:spcAft>
                        <a:buClr>
                          <a:srgbClr val="1287C3"/>
                        </a:buClr>
                        <a:buSzPct val="145000"/>
                        <a:buFont typeface="Arial" panose="020B0604020202020204" pitchFamily="34" charset="0"/>
                        <a:defRPr>
                          <a:solidFill>
                            <a:schemeClr val="tx1"/>
                          </a:solidFill>
                          <a:latin typeface="Corbel" panose="020B0503020204020204" pitchFamily="34" charset="0"/>
                        </a:defRPr>
                      </a:lvl2pPr>
                      <a:lvl3pPr marL="1143000" indent="-228600" defTabSz="457200">
                        <a:spcBef>
                          <a:spcPct val="20000"/>
                        </a:spcBef>
                        <a:spcAft>
                          <a:spcPts val="600"/>
                        </a:spcAft>
                        <a:buClr>
                          <a:srgbClr val="1287C3"/>
                        </a:buClr>
                        <a:buSzPct val="145000"/>
                        <a:buFont typeface="Arial" panose="020B0604020202020204" pitchFamily="34" charset="0"/>
                        <a:defRPr sz="1600">
                          <a:solidFill>
                            <a:schemeClr val="tx1"/>
                          </a:solidFill>
                          <a:latin typeface="Corbel" panose="020B0503020204020204" pitchFamily="34" charset="0"/>
                        </a:defRPr>
                      </a:lvl3pPr>
                      <a:lvl4pPr marL="1600200" indent="-228600" defTabSz="457200">
                        <a:spcBef>
                          <a:spcPct val="20000"/>
                        </a:spcBef>
                        <a:spcAft>
                          <a:spcPts val="600"/>
                        </a:spcAft>
                        <a:buClr>
                          <a:srgbClr val="1287C3"/>
                        </a:buClr>
                        <a:buSzPct val="145000"/>
                        <a:buFont typeface="Arial" panose="020B0604020202020204" pitchFamily="34" charset="0"/>
                        <a:defRPr sz="1400">
                          <a:solidFill>
                            <a:schemeClr val="tx1"/>
                          </a:solidFill>
                          <a:latin typeface="Corbel" panose="020B0503020204020204" pitchFamily="34" charset="0"/>
                        </a:defRPr>
                      </a:lvl4pPr>
                      <a:lvl5pPr marL="2057400" indent="-228600" defTabSz="457200">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5pPr>
                      <a:lvl6pPr marL="25146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6pPr>
                      <a:lvl7pPr marL="29718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7pPr>
                      <a:lvl8pPr marL="34290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8pPr>
                      <a:lvl9pPr marL="38862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dirty="0" smtClean="0">
                          <a:ln>
                            <a:noFill/>
                          </a:ln>
                          <a:solidFill>
                            <a:schemeClr val="tx1"/>
                          </a:solidFill>
                          <a:effectLst/>
                          <a:latin typeface="Corbel" panose="020B0503020204020204" pitchFamily="34" charset="0"/>
                        </a:rPr>
                        <a:t>Organ</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spcAft>
                          <a:spcPts val="600"/>
                        </a:spcAft>
                        <a:buClr>
                          <a:srgbClr val="1287C3"/>
                        </a:buClr>
                        <a:buSzPct val="145000"/>
                        <a:buFont typeface="Arial" panose="020B0604020202020204" pitchFamily="34" charset="0"/>
                        <a:defRPr sz="2000">
                          <a:solidFill>
                            <a:schemeClr val="tx1"/>
                          </a:solidFill>
                          <a:latin typeface="Corbel" panose="020B0503020204020204" pitchFamily="34" charset="0"/>
                        </a:defRPr>
                      </a:lvl1pPr>
                      <a:lvl2pPr marL="742950" indent="-285750" defTabSz="457200">
                        <a:spcBef>
                          <a:spcPct val="20000"/>
                        </a:spcBef>
                        <a:spcAft>
                          <a:spcPts val="600"/>
                        </a:spcAft>
                        <a:buClr>
                          <a:srgbClr val="1287C3"/>
                        </a:buClr>
                        <a:buSzPct val="145000"/>
                        <a:buFont typeface="Arial" panose="020B0604020202020204" pitchFamily="34" charset="0"/>
                        <a:defRPr>
                          <a:solidFill>
                            <a:schemeClr val="tx1"/>
                          </a:solidFill>
                          <a:latin typeface="Corbel" panose="020B0503020204020204" pitchFamily="34" charset="0"/>
                        </a:defRPr>
                      </a:lvl2pPr>
                      <a:lvl3pPr marL="1143000" indent="-228600" defTabSz="457200">
                        <a:spcBef>
                          <a:spcPct val="20000"/>
                        </a:spcBef>
                        <a:spcAft>
                          <a:spcPts val="600"/>
                        </a:spcAft>
                        <a:buClr>
                          <a:srgbClr val="1287C3"/>
                        </a:buClr>
                        <a:buSzPct val="145000"/>
                        <a:buFont typeface="Arial" panose="020B0604020202020204" pitchFamily="34" charset="0"/>
                        <a:defRPr sz="1600">
                          <a:solidFill>
                            <a:schemeClr val="tx1"/>
                          </a:solidFill>
                          <a:latin typeface="Corbel" panose="020B0503020204020204" pitchFamily="34" charset="0"/>
                        </a:defRPr>
                      </a:lvl3pPr>
                      <a:lvl4pPr marL="1600200" indent="-228600" defTabSz="457200">
                        <a:spcBef>
                          <a:spcPct val="20000"/>
                        </a:spcBef>
                        <a:spcAft>
                          <a:spcPts val="600"/>
                        </a:spcAft>
                        <a:buClr>
                          <a:srgbClr val="1287C3"/>
                        </a:buClr>
                        <a:buSzPct val="145000"/>
                        <a:buFont typeface="Arial" panose="020B0604020202020204" pitchFamily="34" charset="0"/>
                        <a:defRPr sz="1400">
                          <a:solidFill>
                            <a:schemeClr val="tx1"/>
                          </a:solidFill>
                          <a:latin typeface="Corbel" panose="020B0503020204020204" pitchFamily="34" charset="0"/>
                        </a:defRPr>
                      </a:lvl4pPr>
                      <a:lvl5pPr marL="2057400" indent="-228600" defTabSz="457200">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5pPr>
                      <a:lvl6pPr marL="25146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6pPr>
                      <a:lvl7pPr marL="29718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7pPr>
                      <a:lvl8pPr marL="34290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8pPr>
                      <a:lvl9pPr marL="38862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dirty="0" smtClean="0">
                          <a:ln>
                            <a:noFill/>
                          </a:ln>
                          <a:solidFill>
                            <a:schemeClr val="tx1"/>
                          </a:solidFill>
                          <a:effectLst/>
                          <a:latin typeface="Corbel" panose="020B0503020204020204" pitchFamily="34" charset="0"/>
                        </a:rPr>
                        <a:t>Function</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556">
                <a:tc>
                  <a:txBody>
                    <a:bodyPr/>
                    <a:lstStyle>
                      <a:lvl1pPr defTabSz="457200">
                        <a:spcBef>
                          <a:spcPct val="20000"/>
                        </a:spcBef>
                        <a:spcAft>
                          <a:spcPts val="600"/>
                        </a:spcAft>
                        <a:buClr>
                          <a:srgbClr val="1287C3"/>
                        </a:buClr>
                        <a:buSzPct val="145000"/>
                        <a:buFont typeface="Arial" panose="020B0604020202020204" pitchFamily="34" charset="0"/>
                        <a:defRPr sz="2000">
                          <a:solidFill>
                            <a:schemeClr val="tx1"/>
                          </a:solidFill>
                          <a:latin typeface="Corbel" panose="020B0503020204020204" pitchFamily="34" charset="0"/>
                        </a:defRPr>
                      </a:lvl1pPr>
                      <a:lvl2pPr marL="742950" indent="-285750" defTabSz="457200">
                        <a:spcBef>
                          <a:spcPct val="20000"/>
                        </a:spcBef>
                        <a:spcAft>
                          <a:spcPts val="600"/>
                        </a:spcAft>
                        <a:buClr>
                          <a:srgbClr val="1287C3"/>
                        </a:buClr>
                        <a:buSzPct val="145000"/>
                        <a:buFont typeface="Arial" panose="020B0604020202020204" pitchFamily="34" charset="0"/>
                        <a:defRPr>
                          <a:solidFill>
                            <a:schemeClr val="tx1"/>
                          </a:solidFill>
                          <a:latin typeface="Corbel" panose="020B0503020204020204" pitchFamily="34" charset="0"/>
                        </a:defRPr>
                      </a:lvl2pPr>
                      <a:lvl3pPr marL="1143000" indent="-228600" defTabSz="457200">
                        <a:spcBef>
                          <a:spcPct val="20000"/>
                        </a:spcBef>
                        <a:spcAft>
                          <a:spcPts val="600"/>
                        </a:spcAft>
                        <a:buClr>
                          <a:srgbClr val="1287C3"/>
                        </a:buClr>
                        <a:buSzPct val="145000"/>
                        <a:buFont typeface="Arial" panose="020B0604020202020204" pitchFamily="34" charset="0"/>
                        <a:defRPr sz="1600">
                          <a:solidFill>
                            <a:schemeClr val="tx1"/>
                          </a:solidFill>
                          <a:latin typeface="Corbel" panose="020B0503020204020204" pitchFamily="34" charset="0"/>
                        </a:defRPr>
                      </a:lvl3pPr>
                      <a:lvl4pPr marL="1600200" indent="-228600" defTabSz="457200">
                        <a:spcBef>
                          <a:spcPct val="20000"/>
                        </a:spcBef>
                        <a:spcAft>
                          <a:spcPts val="600"/>
                        </a:spcAft>
                        <a:buClr>
                          <a:srgbClr val="1287C3"/>
                        </a:buClr>
                        <a:buSzPct val="145000"/>
                        <a:buFont typeface="Arial" panose="020B0604020202020204" pitchFamily="34" charset="0"/>
                        <a:defRPr sz="1400">
                          <a:solidFill>
                            <a:schemeClr val="tx1"/>
                          </a:solidFill>
                          <a:latin typeface="Corbel" panose="020B0503020204020204" pitchFamily="34" charset="0"/>
                        </a:defRPr>
                      </a:lvl4pPr>
                      <a:lvl5pPr marL="2057400" indent="-228600" defTabSz="457200">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5pPr>
                      <a:lvl6pPr marL="25146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6pPr>
                      <a:lvl7pPr marL="29718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7pPr>
                      <a:lvl8pPr marL="34290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8pPr>
                      <a:lvl9pPr marL="38862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chemeClr val="tx1"/>
                        </a:solidFill>
                        <a:effectLst/>
                        <a:latin typeface="Corbel" panose="020B0503020204020204"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orbel" panose="020B0503020204020204" pitchFamily="34" charset="0"/>
                        </a:rPr>
                        <a:t>Kidney</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spcAft>
                          <a:spcPts val="600"/>
                        </a:spcAft>
                        <a:buClr>
                          <a:srgbClr val="1287C3"/>
                        </a:buClr>
                        <a:buSzPct val="145000"/>
                        <a:buFont typeface="Arial" panose="020B0604020202020204" pitchFamily="34" charset="0"/>
                        <a:defRPr sz="2000">
                          <a:solidFill>
                            <a:schemeClr val="tx1"/>
                          </a:solidFill>
                          <a:latin typeface="Corbel" panose="020B0503020204020204" pitchFamily="34" charset="0"/>
                        </a:defRPr>
                      </a:lvl1pPr>
                      <a:lvl2pPr marL="742950" indent="-285750" defTabSz="457200">
                        <a:spcBef>
                          <a:spcPct val="20000"/>
                        </a:spcBef>
                        <a:spcAft>
                          <a:spcPts val="600"/>
                        </a:spcAft>
                        <a:buClr>
                          <a:srgbClr val="1287C3"/>
                        </a:buClr>
                        <a:buSzPct val="145000"/>
                        <a:buFont typeface="Arial" panose="020B0604020202020204" pitchFamily="34" charset="0"/>
                        <a:defRPr>
                          <a:solidFill>
                            <a:schemeClr val="tx1"/>
                          </a:solidFill>
                          <a:latin typeface="Corbel" panose="020B0503020204020204" pitchFamily="34" charset="0"/>
                        </a:defRPr>
                      </a:lvl2pPr>
                      <a:lvl3pPr marL="1143000" indent="-228600" defTabSz="457200">
                        <a:spcBef>
                          <a:spcPct val="20000"/>
                        </a:spcBef>
                        <a:spcAft>
                          <a:spcPts val="600"/>
                        </a:spcAft>
                        <a:buClr>
                          <a:srgbClr val="1287C3"/>
                        </a:buClr>
                        <a:buSzPct val="145000"/>
                        <a:buFont typeface="Arial" panose="020B0604020202020204" pitchFamily="34" charset="0"/>
                        <a:defRPr sz="1600">
                          <a:solidFill>
                            <a:schemeClr val="tx1"/>
                          </a:solidFill>
                          <a:latin typeface="Corbel" panose="020B0503020204020204" pitchFamily="34" charset="0"/>
                        </a:defRPr>
                      </a:lvl3pPr>
                      <a:lvl4pPr marL="1600200" indent="-228600" defTabSz="457200">
                        <a:spcBef>
                          <a:spcPct val="20000"/>
                        </a:spcBef>
                        <a:spcAft>
                          <a:spcPts val="600"/>
                        </a:spcAft>
                        <a:buClr>
                          <a:srgbClr val="1287C3"/>
                        </a:buClr>
                        <a:buSzPct val="145000"/>
                        <a:buFont typeface="Arial" panose="020B0604020202020204" pitchFamily="34" charset="0"/>
                        <a:defRPr sz="1400">
                          <a:solidFill>
                            <a:schemeClr val="tx1"/>
                          </a:solidFill>
                          <a:latin typeface="Corbel" panose="020B0503020204020204" pitchFamily="34" charset="0"/>
                        </a:defRPr>
                      </a:lvl4pPr>
                      <a:lvl5pPr marL="2057400" indent="-228600" defTabSz="457200">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5pPr>
                      <a:lvl6pPr marL="25146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6pPr>
                      <a:lvl7pPr marL="29718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7pPr>
                      <a:lvl8pPr marL="34290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8pPr>
                      <a:lvl9pPr marL="38862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lang="en-US" altLang="en-US" sz="2400" dirty="0" smtClean="0"/>
                    </a:p>
                    <a:p>
                      <a:pPr marL="0" marR="0" lvl="0" indent="0" algn="l" defTabSz="457200" rtl="0" eaLnBrk="1" fontAlgn="base" latinLnBrk="0" hangingPunct="1">
                        <a:lnSpc>
                          <a:spcPct val="100000"/>
                        </a:lnSpc>
                        <a:spcBef>
                          <a:spcPct val="0"/>
                        </a:spcBef>
                        <a:spcAft>
                          <a:spcPct val="0"/>
                        </a:spcAft>
                        <a:buClrTx/>
                        <a:buSzTx/>
                        <a:buFontTx/>
                        <a:buNone/>
                        <a:tabLst/>
                        <a:defRPr/>
                      </a:pPr>
                      <a:r>
                        <a:rPr lang="en-US" altLang="en-US" sz="2400" u="sng" dirty="0" smtClean="0"/>
                        <a:t>filter out excess water and urea </a:t>
                      </a:r>
                    </a:p>
                    <a:p>
                      <a:pPr marL="0" marR="0" lvl="0" indent="0" algn="l" defTabSz="457200" rtl="0" eaLnBrk="1" fontAlgn="base" latinLnBrk="0" hangingPunct="1">
                        <a:lnSpc>
                          <a:spcPct val="100000"/>
                        </a:lnSpc>
                        <a:spcBef>
                          <a:spcPct val="0"/>
                        </a:spcBef>
                        <a:spcAft>
                          <a:spcPct val="0"/>
                        </a:spcAft>
                        <a:buClrTx/>
                        <a:buSzTx/>
                        <a:buFontTx/>
                        <a:buNone/>
                        <a:tabLst/>
                        <a:defRPr/>
                      </a:pPr>
                      <a:r>
                        <a:rPr lang="en-US" altLang="en-US" sz="2400" u="sng" dirty="0" smtClean="0"/>
                        <a:t>(Urinary System)</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9984">
                <a:tc>
                  <a:txBody>
                    <a:bodyPr/>
                    <a:lstStyle>
                      <a:lvl1pPr defTabSz="457200">
                        <a:spcBef>
                          <a:spcPct val="20000"/>
                        </a:spcBef>
                        <a:spcAft>
                          <a:spcPts val="600"/>
                        </a:spcAft>
                        <a:buClr>
                          <a:srgbClr val="1287C3"/>
                        </a:buClr>
                        <a:buSzPct val="145000"/>
                        <a:buFont typeface="Arial" panose="020B0604020202020204" pitchFamily="34" charset="0"/>
                        <a:defRPr sz="2000">
                          <a:solidFill>
                            <a:schemeClr val="tx1"/>
                          </a:solidFill>
                          <a:latin typeface="Corbel" panose="020B0503020204020204" pitchFamily="34" charset="0"/>
                        </a:defRPr>
                      </a:lvl1pPr>
                      <a:lvl2pPr marL="742950" indent="-285750" defTabSz="457200">
                        <a:spcBef>
                          <a:spcPct val="20000"/>
                        </a:spcBef>
                        <a:spcAft>
                          <a:spcPts val="600"/>
                        </a:spcAft>
                        <a:buClr>
                          <a:srgbClr val="1287C3"/>
                        </a:buClr>
                        <a:buSzPct val="145000"/>
                        <a:buFont typeface="Arial" panose="020B0604020202020204" pitchFamily="34" charset="0"/>
                        <a:defRPr>
                          <a:solidFill>
                            <a:schemeClr val="tx1"/>
                          </a:solidFill>
                          <a:latin typeface="Corbel" panose="020B0503020204020204" pitchFamily="34" charset="0"/>
                        </a:defRPr>
                      </a:lvl2pPr>
                      <a:lvl3pPr marL="1143000" indent="-228600" defTabSz="457200">
                        <a:spcBef>
                          <a:spcPct val="20000"/>
                        </a:spcBef>
                        <a:spcAft>
                          <a:spcPts val="600"/>
                        </a:spcAft>
                        <a:buClr>
                          <a:srgbClr val="1287C3"/>
                        </a:buClr>
                        <a:buSzPct val="145000"/>
                        <a:buFont typeface="Arial" panose="020B0604020202020204" pitchFamily="34" charset="0"/>
                        <a:defRPr sz="1600">
                          <a:solidFill>
                            <a:schemeClr val="tx1"/>
                          </a:solidFill>
                          <a:latin typeface="Corbel" panose="020B0503020204020204" pitchFamily="34" charset="0"/>
                        </a:defRPr>
                      </a:lvl3pPr>
                      <a:lvl4pPr marL="1600200" indent="-228600" defTabSz="457200">
                        <a:spcBef>
                          <a:spcPct val="20000"/>
                        </a:spcBef>
                        <a:spcAft>
                          <a:spcPts val="600"/>
                        </a:spcAft>
                        <a:buClr>
                          <a:srgbClr val="1287C3"/>
                        </a:buClr>
                        <a:buSzPct val="145000"/>
                        <a:buFont typeface="Arial" panose="020B0604020202020204" pitchFamily="34" charset="0"/>
                        <a:defRPr sz="1400">
                          <a:solidFill>
                            <a:schemeClr val="tx1"/>
                          </a:solidFill>
                          <a:latin typeface="Corbel" panose="020B0503020204020204" pitchFamily="34" charset="0"/>
                        </a:defRPr>
                      </a:lvl4pPr>
                      <a:lvl5pPr marL="2057400" indent="-228600" defTabSz="457200">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5pPr>
                      <a:lvl6pPr marL="25146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6pPr>
                      <a:lvl7pPr marL="29718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7pPr>
                      <a:lvl8pPr marL="34290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8pPr>
                      <a:lvl9pPr marL="38862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chemeClr val="tx1"/>
                        </a:solidFill>
                        <a:effectLst/>
                        <a:latin typeface="Corbel" panose="020B0503020204020204"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orbel" panose="020B0503020204020204" pitchFamily="34" charset="0"/>
                        </a:rPr>
                        <a:t>Lungs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spcAft>
                          <a:spcPts val="600"/>
                        </a:spcAft>
                        <a:buClr>
                          <a:srgbClr val="1287C3"/>
                        </a:buClr>
                        <a:buSzPct val="145000"/>
                        <a:buFont typeface="Arial" panose="020B0604020202020204" pitchFamily="34" charset="0"/>
                        <a:defRPr sz="2000">
                          <a:solidFill>
                            <a:schemeClr val="tx1"/>
                          </a:solidFill>
                          <a:latin typeface="Corbel" panose="020B0503020204020204" pitchFamily="34" charset="0"/>
                        </a:defRPr>
                      </a:lvl1pPr>
                      <a:lvl2pPr marL="742950" indent="-285750" defTabSz="457200">
                        <a:spcBef>
                          <a:spcPct val="20000"/>
                        </a:spcBef>
                        <a:spcAft>
                          <a:spcPts val="600"/>
                        </a:spcAft>
                        <a:buClr>
                          <a:srgbClr val="1287C3"/>
                        </a:buClr>
                        <a:buSzPct val="145000"/>
                        <a:buFont typeface="Arial" panose="020B0604020202020204" pitchFamily="34" charset="0"/>
                        <a:defRPr>
                          <a:solidFill>
                            <a:schemeClr val="tx1"/>
                          </a:solidFill>
                          <a:latin typeface="Corbel" panose="020B0503020204020204" pitchFamily="34" charset="0"/>
                        </a:defRPr>
                      </a:lvl2pPr>
                      <a:lvl3pPr marL="1143000" indent="-228600" defTabSz="457200">
                        <a:spcBef>
                          <a:spcPct val="20000"/>
                        </a:spcBef>
                        <a:spcAft>
                          <a:spcPts val="600"/>
                        </a:spcAft>
                        <a:buClr>
                          <a:srgbClr val="1287C3"/>
                        </a:buClr>
                        <a:buSzPct val="145000"/>
                        <a:buFont typeface="Arial" panose="020B0604020202020204" pitchFamily="34" charset="0"/>
                        <a:defRPr sz="1600">
                          <a:solidFill>
                            <a:schemeClr val="tx1"/>
                          </a:solidFill>
                          <a:latin typeface="Corbel" panose="020B0503020204020204" pitchFamily="34" charset="0"/>
                        </a:defRPr>
                      </a:lvl3pPr>
                      <a:lvl4pPr marL="1600200" indent="-228600" defTabSz="457200">
                        <a:spcBef>
                          <a:spcPct val="20000"/>
                        </a:spcBef>
                        <a:spcAft>
                          <a:spcPts val="600"/>
                        </a:spcAft>
                        <a:buClr>
                          <a:srgbClr val="1287C3"/>
                        </a:buClr>
                        <a:buSzPct val="145000"/>
                        <a:buFont typeface="Arial" panose="020B0604020202020204" pitchFamily="34" charset="0"/>
                        <a:defRPr sz="1400">
                          <a:solidFill>
                            <a:schemeClr val="tx1"/>
                          </a:solidFill>
                          <a:latin typeface="Corbel" panose="020B0503020204020204" pitchFamily="34" charset="0"/>
                        </a:defRPr>
                      </a:lvl4pPr>
                      <a:lvl5pPr marL="2057400" indent="-228600" defTabSz="457200">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5pPr>
                      <a:lvl6pPr marL="25146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6pPr>
                      <a:lvl7pPr marL="29718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7pPr>
                      <a:lvl8pPr marL="34290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8pPr>
                      <a:lvl9pPr marL="38862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endParaRPr lang="en-US" altLang="en-US" sz="2400" dirty="0" smtClean="0"/>
                    </a:p>
                    <a:p>
                      <a:pPr marL="0" marR="0" lvl="0" indent="0" algn="l" defTabSz="457200" rtl="0" eaLnBrk="1" fontAlgn="base" latinLnBrk="0" hangingPunct="1">
                        <a:lnSpc>
                          <a:spcPct val="100000"/>
                        </a:lnSpc>
                        <a:spcBef>
                          <a:spcPct val="0"/>
                        </a:spcBef>
                        <a:spcAft>
                          <a:spcPct val="0"/>
                        </a:spcAft>
                        <a:buClrTx/>
                        <a:buSzTx/>
                        <a:buFontTx/>
                        <a:buNone/>
                        <a:tabLst/>
                        <a:defRPr/>
                      </a:pPr>
                      <a:r>
                        <a:rPr lang="en-US" altLang="en-US" sz="2400" u="sng" dirty="0" smtClean="0"/>
                        <a:t>filter out carbon dioxide, CO2, from the blood (Respiratory System).</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2838">
                <a:tc>
                  <a:txBody>
                    <a:bodyPr/>
                    <a:lstStyle>
                      <a:lvl1pPr defTabSz="457200">
                        <a:spcBef>
                          <a:spcPct val="20000"/>
                        </a:spcBef>
                        <a:spcAft>
                          <a:spcPts val="600"/>
                        </a:spcAft>
                        <a:buClr>
                          <a:srgbClr val="1287C3"/>
                        </a:buClr>
                        <a:buSzPct val="145000"/>
                        <a:buFont typeface="Arial" panose="020B0604020202020204" pitchFamily="34" charset="0"/>
                        <a:defRPr sz="2000">
                          <a:solidFill>
                            <a:schemeClr val="tx1"/>
                          </a:solidFill>
                          <a:latin typeface="Corbel" panose="020B0503020204020204" pitchFamily="34" charset="0"/>
                        </a:defRPr>
                      </a:lvl1pPr>
                      <a:lvl2pPr marL="742950" indent="-285750" defTabSz="457200">
                        <a:spcBef>
                          <a:spcPct val="20000"/>
                        </a:spcBef>
                        <a:spcAft>
                          <a:spcPts val="600"/>
                        </a:spcAft>
                        <a:buClr>
                          <a:srgbClr val="1287C3"/>
                        </a:buClr>
                        <a:buSzPct val="145000"/>
                        <a:buFont typeface="Arial" panose="020B0604020202020204" pitchFamily="34" charset="0"/>
                        <a:defRPr>
                          <a:solidFill>
                            <a:schemeClr val="tx1"/>
                          </a:solidFill>
                          <a:latin typeface="Corbel" panose="020B0503020204020204" pitchFamily="34" charset="0"/>
                        </a:defRPr>
                      </a:lvl2pPr>
                      <a:lvl3pPr marL="1143000" indent="-228600" defTabSz="457200">
                        <a:spcBef>
                          <a:spcPct val="20000"/>
                        </a:spcBef>
                        <a:spcAft>
                          <a:spcPts val="600"/>
                        </a:spcAft>
                        <a:buClr>
                          <a:srgbClr val="1287C3"/>
                        </a:buClr>
                        <a:buSzPct val="145000"/>
                        <a:buFont typeface="Arial" panose="020B0604020202020204" pitchFamily="34" charset="0"/>
                        <a:defRPr sz="1600">
                          <a:solidFill>
                            <a:schemeClr val="tx1"/>
                          </a:solidFill>
                          <a:latin typeface="Corbel" panose="020B0503020204020204" pitchFamily="34" charset="0"/>
                        </a:defRPr>
                      </a:lvl3pPr>
                      <a:lvl4pPr marL="1600200" indent="-228600" defTabSz="457200">
                        <a:spcBef>
                          <a:spcPct val="20000"/>
                        </a:spcBef>
                        <a:spcAft>
                          <a:spcPts val="600"/>
                        </a:spcAft>
                        <a:buClr>
                          <a:srgbClr val="1287C3"/>
                        </a:buClr>
                        <a:buSzPct val="145000"/>
                        <a:buFont typeface="Arial" panose="020B0604020202020204" pitchFamily="34" charset="0"/>
                        <a:defRPr sz="1400">
                          <a:solidFill>
                            <a:schemeClr val="tx1"/>
                          </a:solidFill>
                          <a:latin typeface="Corbel" panose="020B0503020204020204" pitchFamily="34" charset="0"/>
                        </a:defRPr>
                      </a:lvl4pPr>
                      <a:lvl5pPr marL="2057400" indent="-228600" defTabSz="457200">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5pPr>
                      <a:lvl6pPr marL="25146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6pPr>
                      <a:lvl7pPr marL="29718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7pPr>
                      <a:lvl8pPr marL="34290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8pPr>
                      <a:lvl9pPr marL="38862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000" b="1" i="0" u="none" strike="noStrike" cap="none" normalizeH="0" baseline="0" dirty="0" smtClean="0">
                        <a:ln>
                          <a:noFill/>
                        </a:ln>
                        <a:solidFill>
                          <a:schemeClr val="tx1"/>
                        </a:solidFill>
                        <a:effectLst/>
                        <a:latin typeface="Corbel" panose="020B0503020204020204"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orbel" panose="020B0503020204020204" pitchFamily="34" charset="0"/>
                        </a:rPr>
                        <a:t>Skin</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spcAft>
                          <a:spcPts val="600"/>
                        </a:spcAft>
                        <a:buClr>
                          <a:srgbClr val="1287C3"/>
                        </a:buClr>
                        <a:buSzPct val="145000"/>
                        <a:buFont typeface="Arial" panose="020B0604020202020204" pitchFamily="34" charset="0"/>
                        <a:defRPr sz="2000">
                          <a:solidFill>
                            <a:schemeClr val="tx1"/>
                          </a:solidFill>
                          <a:latin typeface="Corbel" panose="020B0503020204020204" pitchFamily="34" charset="0"/>
                        </a:defRPr>
                      </a:lvl1pPr>
                      <a:lvl2pPr marL="742950" indent="-285750" defTabSz="457200">
                        <a:spcBef>
                          <a:spcPct val="20000"/>
                        </a:spcBef>
                        <a:spcAft>
                          <a:spcPts val="600"/>
                        </a:spcAft>
                        <a:buClr>
                          <a:srgbClr val="1287C3"/>
                        </a:buClr>
                        <a:buSzPct val="145000"/>
                        <a:buFont typeface="Arial" panose="020B0604020202020204" pitchFamily="34" charset="0"/>
                        <a:defRPr>
                          <a:solidFill>
                            <a:schemeClr val="tx1"/>
                          </a:solidFill>
                          <a:latin typeface="Corbel" panose="020B0503020204020204" pitchFamily="34" charset="0"/>
                        </a:defRPr>
                      </a:lvl2pPr>
                      <a:lvl3pPr marL="1143000" indent="-228600" defTabSz="457200">
                        <a:spcBef>
                          <a:spcPct val="20000"/>
                        </a:spcBef>
                        <a:spcAft>
                          <a:spcPts val="600"/>
                        </a:spcAft>
                        <a:buClr>
                          <a:srgbClr val="1287C3"/>
                        </a:buClr>
                        <a:buSzPct val="145000"/>
                        <a:buFont typeface="Arial" panose="020B0604020202020204" pitchFamily="34" charset="0"/>
                        <a:defRPr sz="1600">
                          <a:solidFill>
                            <a:schemeClr val="tx1"/>
                          </a:solidFill>
                          <a:latin typeface="Corbel" panose="020B0503020204020204" pitchFamily="34" charset="0"/>
                        </a:defRPr>
                      </a:lvl3pPr>
                      <a:lvl4pPr marL="1600200" indent="-228600" defTabSz="457200">
                        <a:spcBef>
                          <a:spcPct val="20000"/>
                        </a:spcBef>
                        <a:spcAft>
                          <a:spcPts val="600"/>
                        </a:spcAft>
                        <a:buClr>
                          <a:srgbClr val="1287C3"/>
                        </a:buClr>
                        <a:buSzPct val="145000"/>
                        <a:buFont typeface="Arial" panose="020B0604020202020204" pitchFamily="34" charset="0"/>
                        <a:defRPr sz="1400">
                          <a:solidFill>
                            <a:schemeClr val="tx1"/>
                          </a:solidFill>
                          <a:latin typeface="Corbel" panose="020B0503020204020204" pitchFamily="34" charset="0"/>
                        </a:defRPr>
                      </a:lvl4pPr>
                      <a:lvl5pPr marL="2057400" indent="-228600" defTabSz="457200">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5pPr>
                      <a:lvl6pPr marL="25146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6pPr>
                      <a:lvl7pPr marL="29718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7pPr>
                      <a:lvl8pPr marL="34290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8pPr>
                      <a:lvl9pPr marL="3886200" indent="-228600" defTabSz="457200" fontAlgn="base">
                        <a:spcBef>
                          <a:spcPct val="20000"/>
                        </a:spcBef>
                        <a:spcAft>
                          <a:spcPts val="600"/>
                        </a:spcAft>
                        <a:buClr>
                          <a:srgbClr val="1287C3"/>
                        </a:buClr>
                        <a:buSzPct val="145000"/>
                        <a:buFont typeface="Arial" panose="020B0604020202020204" pitchFamily="34" charset="0"/>
                        <a:defRPr sz="1200">
                          <a:solidFill>
                            <a:schemeClr val="tx1"/>
                          </a:solidFill>
                          <a:latin typeface="Corbel" panose="020B0503020204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Corbel" panose="020B0503020204020204"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lang="en-US" altLang="en-US" sz="2400" u="sng" dirty="0" smtClean="0"/>
                        <a:t>excretes water, as sweat, which contains some trace chemical wastes, including urea (Integumentary System).</a:t>
                      </a:r>
                      <a:endParaRPr kumimoji="0" lang="en-US" altLang="en-US" sz="2400" b="0" i="0" u="sng" strike="noStrike" cap="none" normalizeH="0" baseline="0" dirty="0" smtClean="0">
                        <a:ln>
                          <a:noFill/>
                        </a:ln>
                        <a:solidFill>
                          <a:schemeClr val="tx1"/>
                        </a:solidFill>
                        <a:effectLst/>
                        <a:latin typeface="Corbel" panose="020B050302020402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266268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381000"/>
            <a:ext cx="7704137" cy="1981200"/>
          </a:xfrm>
        </p:spPr>
        <p:txBody>
          <a:bodyPr/>
          <a:lstStyle/>
          <a:p>
            <a:pPr eaLnBrk="1" hangingPunct="1"/>
            <a:r>
              <a:rPr lang="en-US" altLang="en-US" b="1" u="sng" dirty="0" smtClean="0">
                <a:ln>
                  <a:noFill/>
                </a:ln>
              </a:rPr>
              <a:t>The Kidneys</a:t>
            </a:r>
          </a:p>
        </p:txBody>
      </p:sp>
      <p:sp>
        <p:nvSpPr>
          <p:cNvPr id="5123" name="Rectangle 3"/>
          <p:cNvSpPr>
            <a:spLocks noGrp="1" noChangeArrowheads="1"/>
          </p:cNvSpPr>
          <p:nvPr>
            <p:ph idx="1"/>
          </p:nvPr>
        </p:nvSpPr>
        <p:spPr>
          <a:xfrm>
            <a:off x="762000" y="2667000"/>
            <a:ext cx="7704137" cy="3332163"/>
          </a:xfrm>
        </p:spPr>
        <p:txBody>
          <a:bodyPr rtlCol="0">
            <a:normAutofit fontScale="92500" lnSpcReduction="20000"/>
          </a:bodyPr>
          <a:lstStyle/>
          <a:p>
            <a:pPr eaLnBrk="1" fontAlgn="auto" hangingPunct="1">
              <a:buClr>
                <a:schemeClr val="accent1">
                  <a:lumMod val="75000"/>
                </a:schemeClr>
              </a:buClr>
              <a:buFont typeface="Arial"/>
              <a:buChar char="•"/>
              <a:defRPr/>
            </a:pPr>
            <a:r>
              <a:rPr lang="en-US" altLang="en-US" sz="3600" dirty="0" smtClean="0"/>
              <a:t>Every drop of blood in your body is filtered by your kidneys more than 300 times per day!</a:t>
            </a:r>
          </a:p>
          <a:p>
            <a:pPr eaLnBrk="1" fontAlgn="auto" hangingPunct="1">
              <a:buClr>
                <a:schemeClr val="accent1">
                  <a:lumMod val="75000"/>
                </a:schemeClr>
              </a:buClr>
              <a:buFont typeface="Arial"/>
              <a:buChar char="•"/>
              <a:defRPr/>
            </a:pPr>
            <a:r>
              <a:rPr lang="en-US" altLang="en-US" sz="3600" dirty="0" smtClean="0"/>
              <a:t>Kidneys eliminate urea, minerals and excess water.</a:t>
            </a:r>
          </a:p>
          <a:p>
            <a:pPr eaLnBrk="1" fontAlgn="auto" hangingPunct="1">
              <a:buClr>
                <a:schemeClr val="accent1">
                  <a:lumMod val="75000"/>
                </a:schemeClr>
              </a:buClr>
              <a:buFont typeface="Arial"/>
              <a:buChar char="•"/>
              <a:defRPr/>
            </a:pPr>
            <a:r>
              <a:rPr lang="en-US" altLang="en-US" sz="3600" dirty="0" smtClean="0"/>
              <a:t>Kidneys regulate the amount of water we need to maintain in our bodies.</a:t>
            </a:r>
          </a:p>
        </p:txBody>
      </p:sp>
    </p:spTree>
    <p:extLst>
      <p:ext uri="{BB962C8B-B14F-4D97-AF65-F5344CB8AC3E}">
        <p14:creationId xmlns:p14="http://schemas.microsoft.com/office/powerpoint/2010/main" val="16057174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42938" y="11113"/>
            <a:ext cx="7562850" cy="685800"/>
          </a:xfrm>
        </p:spPr>
        <p:txBody>
          <a:bodyPr rtlCol="0">
            <a:normAutofit/>
          </a:bodyPr>
          <a:lstStyle/>
          <a:p>
            <a:pPr eaLnBrk="1" fontAlgn="auto" hangingPunct="1">
              <a:spcAft>
                <a:spcPts val="0"/>
              </a:spcAft>
              <a:defRPr/>
            </a:pPr>
            <a:r>
              <a:rPr lang="en-US" altLang="en-US" b="1" u="sng" dirty="0" smtClean="0"/>
              <a:t>Each part plays a role!</a:t>
            </a:r>
          </a:p>
        </p:txBody>
      </p:sp>
      <p:sp>
        <p:nvSpPr>
          <p:cNvPr id="6147" name="Rectangle 4"/>
          <p:cNvSpPr>
            <a:spLocks noGrp="1" noChangeArrowheads="1"/>
          </p:cNvSpPr>
          <p:nvPr>
            <p:ph idx="1"/>
          </p:nvPr>
        </p:nvSpPr>
        <p:spPr>
          <a:xfrm>
            <a:off x="374650" y="796925"/>
            <a:ext cx="8693150" cy="5562600"/>
          </a:xfrm>
        </p:spPr>
        <p:txBody>
          <a:bodyPr rtlCol="0">
            <a:normAutofit/>
          </a:bodyPr>
          <a:lstStyle/>
          <a:p>
            <a:pPr eaLnBrk="1" fontAlgn="auto" hangingPunct="1">
              <a:lnSpc>
                <a:spcPct val="90000"/>
              </a:lnSpc>
              <a:buClr>
                <a:schemeClr val="accent1">
                  <a:lumMod val="75000"/>
                </a:schemeClr>
              </a:buClr>
              <a:buFont typeface="Wingdings" panose="05000000000000000000" pitchFamily="2" charset="2"/>
              <a:buNone/>
              <a:defRPr/>
            </a:pPr>
            <a:r>
              <a:rPr lang="en-US" altLang="en-US" sz="2800" u="sng" dirty="0" smtClean="0"/>
              <a:t>Kidneys</a:t>
            </a:r>
            <a:r>
              <a:rPr lang="en-US" altLang="en-US" sz="2800" dirty="0" smtClean="0"/>
              <a:t> – filter wastes and excess water from the blood.</a:t>
            </a:r>
          </a:p>
          <a:p>
            <a:pPr eaLnBrk="1" fontAlgn="auto" hangingPunct="1">
              <a:lnSpc>
                <a:spcPct val="90000"/>
              </a:lnSpc>
              <a:buClr>
                <a:schemeClr val="accent1">
                  <a:lumMod val="75000"/>
                </a:schemeClr>
              </a:buClr>
              <a:buFont typeface="Wingdings" panose="05000000000000000000" pitchFamily="2" charset="2"/>
              <a:buNone/>
              <a:defRPr/>
            </a:pPr>
            <a:endParaRPr lang="en-US" altLang="en-US" sz="1100" dirty="0"/>
          </a:p>
          <a:p>
            <a:pPr eaLnBrk="1" fontAlgn="auto" hangingPunct="1">
              <a:lnSpc>
                <a:spcPct val="90000"/>
              </a:lnSpc>
              <a:buClr>
                <a:schemeClr val="accent1">
                  <a:lumMod val="75000"/>
                </a:schemeClr>
              </a:buClr>
              <a:buFont typeface="Arial" panose="020B0604020202020204" pitchFamily="34" charset="0"/>
              <a:buNone/>
              <a:defRPr/>
            </a:pPr>
            <a:r>
              <a:rPr lang="en-US" sz="2800" u="sng" dirty="0" smtClean="0"/>
              <a:t>Nephron</a:t>
            </a:r>
            <a:r>
              <a:rPr lang="en-US" sz="2800" dirty="0"/>
              <a:t> </a:t>
            </a:r>
            <a:r>
              <a:rPr lang="en-US" altLang="en-US" sz="2800" dirty="0"/>
              <a:t>–</a:t>
            </a:r>
            <a:r>
              <a:rPr lang="en-US" sz="2800" dirty="0" smtClean="0"/>
              <a:t> Filter found </a:t>
            </a:r>
            <a:r>
              <a:rPr lang="en-US" sz="2800" dirty="0"/>
              <a:t>in the kidneys that removes wastes from blood and produces urine</a:t>
            </a:r>
            <a:r>
              <a:rPr lang="en-US" sz="2800" dirty="0" smtClean="0"/>
              <a:t>.</a:t>
            </a:r>
            <a:endParaRPr lang="en-US" altLang="en-US" sz="2800" dirty="0" smtClean="0"/>
          </a:p>
          <a:p>
            <a:pPr eaLnBrk="1" fontAlgn="auto" hangingPunct="1">
              <a:lnSpc>
                <a:spcPct val="90000"/>
              </a:lnSpc>
              <a:buClr>
                <a:schemeClr val="accent1">
                  <a:lumMod val="75000"/>
                </a:schemeClr>
              </a:buClr>
              <a:buFont typeface="Wingdings" panose="05000000000000000000" pitchFamily="2" charset="2"/>
              <a:buNone/>
              <a:defRPr/>
            </a:pPr>
            <a:endParaRPr lang="en-US" altLang="en-US" sz="1100" dirty="0" smtClean="0"/>
          </a:p>
          <a:p>
            <a:pPr eaLnBrk="1" fontAlgn="auto" hangingPunct="1">
              <a:lnSpc>
                <a:spcPct val="90000"/>
              </a:lnSpc>
              <a:buClr>
                <a:schemeClr val="accent1">
                  <a:lumMod val="75000"/>
                </a:schemeClr>
              </a:buClr>
              <a:buFont typeface="Wingdings" panose="05000000000000000000" pitchFamily="2" charset="2"/>
              <a:buNone/>
              <a:defRPr/>
            </a:pPr>
            <a:r>
              <a:rPr lang="en-US" altLang="en-US" sz="2800" u="sng" dirty="0" smtClean="0"/>
              <a:t>Ureters</a:t>
            </a:r>
            <a:r>
              <a:rPr lang="en-US" altLang="en-US" sz="2800" dirty="0" smtClean="0"/>
              <a:t> – tubes that take urine from the kidney to the bladder.</a:t>
            </a:r>
          </a:p>
          <a:p>
            <a:pPr eaLnBrk="1" fontAlgn="auto" hangingPunct="1">
              <a:lnSpc>
                <a:spcPct val="90000"/>
              </a:lnSpc>
              <a:buClr>
                <a:schemeClr val="accent1">
                  <a:lumMod val="75000"/>
                </a:schemeClr>
              </a:buClr>
              <a:buFont typeface="Wingdings" panose="05000000000000000000" pitchFamily="2" charset="2"/>
              <a:buNone/>
              <a:defRPr/>
            </a:pPr>
            <a:endParaRPr lang="en-US" altLang="en-US" sz="1100" dirty="0" smtClean="0"/>
          </a:p>
          <a:p>
            <a:pPr eaLnBrk="1" fontAlgn="auto" hangingPunct="1">
              <a:lnSpc>
                <a:spcPct val="90000"/>
              </a:lnSpc>
              <a:buClr>
                <a:schemeClr val="accent1">
                  <a:lumMod val="75000"/>
                </a:schemeClr>
              </a:buClr>
              <a:buFont typeface="Arial" panose="020B0604020202020204" pitchFamily="34" charset="0"/>
              <a:buNone/>
              <a:defRPr/>
            </a:pPr>
            <a:r>
              <a:rPr lang="en-US" altLang="en-US" sz="2800" u="sng" dirty="0"/>
              <a:t>Bladder</a:t>
            </a:r>
            <a:r>
              <a:rPr lang="en-US" altLang="en-US" sz="2800" dirty="0"/>
              <a:t> – a sack that stores urine</a:t>
            </a:r>
            <a:r>
              <a:rPr lang="en-US" altLang="en-US" sz="2800" dirty="0" smtClean="0"/>
              <a:t>.</a:t>
            </a:r>
            <a:endParaRPr lang="en-US" altLang="en-US" sz="2800" u="sng" dirty="0" smtClean="0"/>
          </a:p>
          <a:p>
            <a:pPr eaLnBrk="1" fontAlgn="auto" hangingPunct="1">
              <a:lnSpc>
                <a:spcPct val="90000"/>
              </a:lnSpc>
              <a:buClr>
                <a:schemeClr val="accent1">
                  <a:lumMod val="75000"/>
                </a:schemeClr>
              </a:buClr>
              <a:buFont typeface="Wingdings" panose="05000000000000000000" pitchFamily="2" charset="2"/>
              <a:buNone/>
              <a:defRPr/>
            </a:pPr>
            <a:endParaRPr lang="en-US" altLang="en-US" sz="1100" u="sng" dirty="0"/>
          </a:p>
          <a:p>
            <a:pPr eaLnBrk="1" fontAlgn="auto" hangingPunct="1">
              <a:lnSpc>
                <a:spcPct val="90000"/>
              </a:lnSpc>
              <a:buClr>
                <a:schemeClr val="accent1">
                  <a:lumMod val="75000"/>
                </a:schemeClr>
              </a:buClr>
              <a:buFont typeface="Wingdings" panose="05000000000000000000" pitchFamily="2" charset="2"/>
              <a:buNone/>
              <a:defRPr/>
            </a:pPr>
            <a:r>
              <a:rPr lang="en-US" altLang="en-US" sz="2800" u="sng" dirty="0" smtClean="0"/>
              <a:t>Urethra </a:t>
            </a:r>
            <a:r>
              <a:rPr lang="en-US" altLang="en-US" sz="2800" dirty="0" smtClean="0"/>
              <a:t>– small tube that leads urine out of the body.</a:t>
            </a:r>
          </a:p>
          <a:p>
            <a:pPr eaLnBrk="1" fontAlgn="auto" hangingPunct="1">
              <a:lnSpc>
                <a:spcPct val="90000"/>
              </a:lnSpc>
              <a:buClr>
                <a:schemeClr val="accent1">
                  <a:lumMod val="75000"/>
                </a:schemeClr>
              </a:buClr>
              <a:buFont typeface="Wingdings" panose="05000000000000000000" pitchFamily="2" charset="2"/>
              <a:buNone/>
              <a:defRPr/>
            </a:pPr>
            <a:endParaRPr lang="en-US" altLang="en-US" sz="1100" dirty="0"/>
          </a:p>
          <a:p>
            <a:pPr marL="0" indent="0" eaLnBrk="1" hangingPunct="1">
              <a:buFont typeface="Arial" panose="020B0604020202020204" pitchFamily="34" charset="0"/>
              <a:buNone/>
              <a:defRPr/>
            </a:pPr>
            <a:r>
              <a:rPr lang="en-US" sz="2800" u="sng" dirty="0" smtClean="0"/>
              <a:t>Urine</a:t>
            </a:r>
            <a:r>
              <a:rPr lang="en-US" sz="2800" dirty="0" smtClean="0"/>
              <a:t> – Fluid produced by the kidneys that contains urea and other wastes.</a:t>
            </a:r>
            <a:endParaRPr lang="en-US" altLang="en-US" sz="2800" dirty="0" smtClean="0"/>
          </a:p>
        </p:txBody>
      </p:sp>
      <p:sp>
        <p:nvSpPr>
          <p:cNvPr id="11268" name="AutoShape 10" descr="urinary-system"/>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dirty="0"/>
          </a:p>
        </p:txBody>
      </p:sp>
    </p:spTree>
    <p:extLst>
      <p:ext uri="{BB962C8B-B14F-4D97-AF65-F5344CB8AC3E}">
        <p14:creationId xmlns:p14="http://schemas.microsoft.com/office/powerpoint/2010/main" val="942757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28600"/>
            <a:ext cx="7405688"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538068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8763" y="304800"/>
            <a:ext cx="7564437" cy="762000"/>
          </a:xfrm>
        </p:spPr>
        <p:txBody>
          <a:bodyPr/>
          <a:lstStyle/>
          <a:p>
            <a:pPr eaLnBrk="1" hangingPunct="1"/>
            <a:r>
              <a:rPr lang="en-US" altLang="en-US" b="1" u="sng" dirty="0" smtClean="0">
                <a:ln>
                  <a:noFill/>
                </a:ln>
              </a:rPr>
              <a:t>Signs of Disease</a:t>
            </a:r>
          </a:p>
        </p:txBody>
      </p:sp>
      <p:sp>
        <p:nvSpPr>
          <p:cNvPr id="8195" name="Rectangle 3"/>
          <p:cNvSpPr>
            <a:spLocks noGrp="1" noChangeArrowheads="1"/>
          </p:cNvSpPr>
          <p:nvPr>
            <p:ph idx="1"/>
          </p:nvPr>
        </p:nvSpPr>
        <p:spPr>
          <a:xfrm>
            <a:off x="838200" y="1600200"/>
            <a:ext cx="7626350" cy="4648200"/>
          </a:xfrm>
        </p:spPr>
        <p:txBody>
          <a:bodyPr rtlCol="0">
            <a:normAutofit lnSpcReduction="10000"/>
          </a:bodyPr>
          <a:lstStyle/>
          <a:p>
            <a:pPr eaLnBrk="1" fontAlgn="auto" hangingPunct="1">
              <a:buClr>
                <a:schemeClr val="accent1">
                  <a:lumMod val="75000"/>
                </a:schemeClr>
              </a:buClr>
              <a:buFont typeface="Wingdings" panose="05000000000000000000" pitchFamily="2" charset="2"/>
              <a:buNone/>
              <a:defRPr/>
            </a:pPr>
            <a:r>
              <a:rPr lang="en-US" altLang="en-US" sz="2800" dirty="0" smtClean="0"/>
              <a:t>Doctors analyze urine for disease;</a:t>
            </a:r>
          </a:p>
          <a:p>
            <a:pPr eaLnBrk="1" fontAlgn="auto" hangingPunct="1">
              <a:buClr>
                <a:schemeClr val="accent1">
                  <a:lumMod val="75000"/>
                </a:schemeClr>
              </a:buClr>
              <a:buFont typeface="Wingdings" panose="05000000000000000000" pitchFamily="2" charset="2"/>
              <a:buNone/>
              <a:defRPr/>
            </a:pPr>
            <a:endParaRPr lang="en-US" altLang="en-US" sz="2800" dirty="0" smtClean="0"/>
          </a:p>
          <a:p>
            <a:pPr eaLnBrk="1" fontAlgn="auto" hangingPunct="1">
              <a:buClr>
                <a:schemeClr val="accent1">
                  <a:lumMod val="75000"/>
                </a:schemeClr>
              </a:buClr>
              <a:buFont typeface="Arial"/>
              <a:buChar char="•"/>
              <a:defRPr/>
            </a:pPr>
            <a:r>
              <a:rPr lang="en-US" altLang="en-US" sz="2800" dirty="0" smtClean="0"/>
              <a:t>Normal urine contains water, urea and trace minerals.</a:t>
            </a:r>
          </a:p>
          <a:p>
            <a:pPr eaLnBrk="1" fontAlgn="auto" hangingPunct="1">
              <a:buClr>
                <a:schemeClr val="accent1">
                  <a:lumMod val="75000"/>
                </a:schemeClr>
              </a:buClr>
              <a:buFont typeface="Arial"/>
              <a:buChar char="•"/>
              <a:defRPr/>
            </a:pPr>
            <a:endParaRPr lang="en-US" altLang="en-US" sz="2800" dirty="0" smtClean="0"/>
          </a:p>
          <a:p>
            <a:pPr eaLnBrk="1" fontAlgn="auto" hangingPunct="1">
              <a:buClr>
                <a:schemeClr val="accent1">
                  <a:lumMod val="75000"/>
                </a:schemeClr>
              </a:buClr>
              <a:buFont typeface="Arial"/>
              <a:buChar char="•"/>
              <a:defRPr/>
            </a:pPr>
            <a:r>
              <a:rPr lang="en-US" altLang="en-US" sz="2800" dirty="0" smtClean="0"/>
              <a:t>Sugar in urine indicates Diabetes</a:t>
            </a:r>
          </a:p>
          <a:p>
            <a:pPr eaLnBrk="1" fontAlgn="auto" hangingPunct="1">
              <a:buClr>
                <a:schemeClr val="accent1">
                  <a:lumMod val="75000"/>
                </a:schemeClr>
              </a:buClr>
              <a:buFont typeface="Arial"/>
              <a:buChar char="•"/>
              <a:defRPr/>
            </a:pPr>
            <a:endParaRPr lang="en-US" altLang="en-US" sz="2800" dirty="0" smtClean="0"/>
          </a:p>
          <a:p>
            <a:pPr eaLnBrk="1" fontAlgn="auto" hangingPunct="1">
              <a:buClr>
                <a:schemeClr val="accent1">
                  <a:lumMod val="75000"/>
                </a:schemeClr>
              </a:buClr>
              <a:buFont typeface="Arial"/>
              <a:buChar char="•"/>
              <a:defRPr/>
            </a:pPr>
            <a:r>
              <a:rPr lang="en-US" altLang="en-US" sz="2800" dirty="0" smtClean="0"/>
              <a:t>Protein in urine indicates the kidneys are not working and the person, or animal, is very sick.</a:t>
            </a:r>
          </a:p>
        </p:txBody>
      </p:sp>
    </p:spTree>
    <p:extLst>
      <p:ext uri="{BB962C8B-B14F-4D97-AF65-F5344CB8AC3E}">
        <p14:creationId xmlns:p14="http://schemas.microsoft.com/office/powerpoint/2010/main" val="42361540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Excretion</a:t>
            </a:r>
            <a:endParaRPr lang="en-US" dirty="0"/>
          </a:p>
        </p:txBody>
      </p:sp>
      <p:sp>
        <p:nvSpPr>
          <p:cNvPr id="3" name="Content Placeholder 2"/>
          <p:cNvSpPr>
            <a:spLocks noGrp="1"/>
          </p:cNvSpPr>
          <p:nvPr>
            <p:ph sz="quarter" idx="1"/>
          </p:nvPr>
        </p:nvSpPr>
        <p:spPr/>
        <p:txBody>
          <a:bodyPr>
            <a:normAutofit/>
          </a:bodyPr>
          <a:lstStyle/>
          <a:p>
            <a:pPr algn="ctr"/>
            <a:r>
              <a:rPr lang="en-US" sz="6600" dirty="0" smtClean="0"/>
              <a:t>The process of removing wastes from the body</a:t>
            </a:r>
            <a:endParaRPr lang="en-US" sz="6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Review: Homeostasis</a:t>
            </a:r>
            <a:endParaRPr lang="en-US" dirty="0"/>
          </a:p>
        </p:txBody>
      </p:sp>
      <p:sp>
        <p:nvSpPr>
          <p:cNvPr id="3" name="Content Placeholder 2"/>
          <p:cNvSpPr>
            <a:spLocks noGrp="1"/>
          </p:cNvSpPr>
          <p:nvPr>
            <p:ph sz="quarter" idx="1"/>
          </p:nvPr>
        </p:nvSpPr>
        <p:spPr/>
        <p:txBody>
          <a:bodyPr>
            <a:normAutofit/>
          </a:bodyPr>
          <a:lstStyle/>
          <a:p>
            <a:pPr>
              <a:lnSpc>
                <a:spcPct val="90000"/>
              </a:lnSpc>
            </a:pPr>
            <a:r>
              <a:rPr lang="en-US" sz="3000" dirty="0" smtClean="0"/>
              <a:t>it is the body’s (or the cell’s) ability to </a:t>
            </a:r>
            <a:r>
              <a:rPr lang="en-US" sz="3000" u="sng" dirty="0" smtClean="0"/>
              <a:t>maintain a steady internal environment</a:t>
            </a:r>
            <a:r>
              <a:rPr lang="en-US" sz="3000" dirty="0" smtClean="0"/>
              <a:t> even though the external environment is constantly changing.</a:t>
            </a:r>
          </a:p>
          <a:p>
            <a:pPr>
              <a:lnSpc>
                <a:spcPct val="90000"/>
              </a:lnSpc>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Example of Homeostasis</a:t>
            </a:r>
            <a:endParaRPr lang="en-US" dirty="0"/>
          </a:p>
        </p:txBody>
      </p:sp>
      <p:sp>
        <p:nvSpPr>
          <p:cNvPr id="23555" name="Rectangle 3"/>
          <p:cNvSpPr>
            <a:spLocks noGrp="1" noChangeArrowheads="1"/>
          </p:cNvSpPr>
          <p:nvPr>
            <p:ph sz="quarter" idx="1"/>
          </p:nvPr>
        </p:nvSpPr>
        <p:spPr/>
        <p:txBody>
          <a:bodyPr/>
          <a:lstStyle/>
          <a:p>
            <a:r>
              <a:rPr lang="en-US" dirty="0"/>
              <a:t>Blood sugar level  homeostasis</a:t>
            </a:r>
          </a:p>
          <a:p>
            <a:pPr lvl="1"/>
            <a:r>
              <a:rPr lang="en-US" sz="2800" dirty="0"/>
              <a:t>Positive and negative feedback system</a:t>
            </a:r>
          </a:p>
        </p:txBody>
      </p:sp>
      <p:pic>
        <p:nvPicPr>
          <p:cNvPr id="23557" name="Picture 5" descr="Image14"/>
          <p:cNvPicPr>
            <a:picLocks noChangeAspect="1" noChangeArrowheads="1"/>
          </p:cNvPicPr>
          <p:nvPr/>
        </p:nvPicPr>
        <p:blipFill>
          <a:blip r:embed="rId3" cstate="print"/>
          <a:srcRect/>
          <a:stretch>
            <a:fillRect/>
          </a:stretch>
        </p:blipFill>
        <p:spPr bwMode="auto">
          <a:xfrm>
            <a:off x="1676400" y="2971800"/>
            <a:ext cx="6096000" cy="28194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ppt_w</p:attrName>
                                        </p:attrNameLst>
                                      </p:cBhvr>
                                      <p:tavLst>
                                        <p:tav tm="0">
                                          <p:val>
                                            <p:strVal val="#ppt_w*0.70"/>
                                          </p:val>
                                        </p:tav>
                                        <p:tav tm="100000">
                                          <p:val>
                                            <p:strVal val="#ppt_w"/>
                                          </p:val>
                                        </p:tav>
                                      </p:tavLst>
                                    </p:anim>
                                    <p:anim calcmode="lin" valueType="num">
                                      <p:cBhvr>
                                        <p:cTn id="8" dur="1000" fill="hold"/>
                                        <p:tgtEl>
                                          <p:spTgt spid="23554"/>
                                        </p:tgtEl>
                                        <p:attrNameLst>
                                          <p:attrName>ppt_h</p:attrName>
                                        </p:attrNameLst>
                                      </p:cBhvr>
                                      <p:tavLst>
                                        <p:tav tm="0">
                                          <p:val>
                                            <p:strVal val="#ppt_h"/>
                                          </p:val>
                                        </p:tav>
                                        <p:tav tm="100000">
                                          <p:val>
                                            <p:strVal val="#ppt_h"/>
                                          </p:val>
                                        </p:tav>
                                      </p:tavLst>
                                    </p:anim>
                                    <p:animEffect transition="in" filter="fade">
                                      <p:cBhvr>
                                        <p:cTn id="9" dur="1000"/>
                                        <p:tgtEl>
                                          <p:spTgt spid="2355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3555">
                                            <p:txEl>
                                              <p:pRg st="0" end="0"/>
                                            </p:txEl>
                                          </p:spTgt>
                                        </p:tgtEl>
                                        <p:attrNameLst>
                                          <p:attrName>style.visibility</p:attrName>
                                        </p:attrNameLst>
                                      </p:cBhvr>
                                      <p:to>
                                        <p:strVal val="visible"/>
                                      </p:to>
                                    </p:set>
                                    <p:anim calcmode="lin" valueType="num">
                                      <p:cBhvr additive="base">
                                        <p:cTn id="14"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3555">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3555">
                                            <p:txEl>
                                              <p:pRg st="1" end="1"/>
                                            </p:txEl>
                                          </p:spTgt>
                                        </p:tgtEl>
                                        <p:attrNameLst>
                                          <p:attrName>style.visibility</p:attrName>
                                        </p:attrNameLst>
                                      </p:cBhvr>
                                      <p:to>
                                        <p:strVal val="visible"/>
                                      </p:to>
                                    </p:set>
                                    <p:anim calcmode="lin" valueType="num">
                                      <p:cBhvr additive="base">
                                        <p:cTn id="18"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4" presetClass="entr" presetSubtype="0" fill="hold" nodeType="clickEffect">
                                  <p:stCondLst>
                                    <p:cond delay="0"/>
                                  </p:stCondLst>
                                  <p:childTnLst>
                                    <p:set>
                                      <p:cBhvr>
                                        <p:cTn id="23" dur="1" fill="hold">
                                          <p:stCondLst>
                                            <p:cond delay="0"/>
                                          </p:stCondLst>
                                        </p:cTn>
                                        <p:tgtEl>
                                          <p:spTgt spid="23557"/>
                                        </p:tgtEl>
                                        <p:attrNameLst>
                                          <p:attrName>style.visibility</p:attrName>
                                        </p:attrNameLst>
                                      </p:cBhvr>
                                      <p:to>
                                        <p:strVal val="visible"/>
                                      </p:to>
                                    </p:set>
                                    <p:anim from="(-#ppt_w/2)" to="(#ppt_x)" calcmode="lin" valueType="num">
                                      <p:cBhvr>
                                        <p:cTn id="24" dur="600" fill="hold">
                                          <p:stCondLst>
                                            <p:cond delay="0"/>
                                          </p:stCondLst>
                                        </p:cTn>
                                        <p:tgtEl>
                                          <p:spTgt spid="23557"/>
                                        </p:tgtEl>
                                        <p:attrNameLst>
                                          <p:attrName>ppt_x</p:attrName>
                                        </p:attrNameLst>
                                      </p:cBhvr>
                                    </p:anim>
                                    <p:anim from="0" to="-1.0" calcmode="lin" valueType="num">
                                      <p:cBhvr>
                                        <p:cTn id="25" dur="200" decel="50000" autoRev="1" fill="hold">
                                          <p:stCondLst>
                                            <p:cond delay="600"/>
                                          </p:stCondLst>
                                        </p:cTn>
                                        <p:tgtEl>
                                          <p:spTgt spid="23557"/>
                                        </p:tgtEl>
                                        <p:attrNameLst>
                                          <p:attrName>xshear</p:attrName>
                                        </p:attrNameLst>
                                      </p:cBhvr>
                                    </p:anim>
                                    <p:animScale>
                                      <p:cBhvr>
                                        <p:cTn id="26" dur="200" decel="100000" autoRev="1" fill="hold">
                                          <p:stCondLst>
                                            <p:cond delay="600"/>
                                          </p:stCondLst>
                                        </p:cTn>
                                        <p:tgtEl>
                                          <p:spTgt spid="23557"/>
                                        </p:tgtEl>
                                      </p:cBhvr>
                                      <p:from x="100000" y="100000"/>
                                      <p:to x="80000" y="100000"/>
                                    </p:animScale>
                                    <p:anim by="(#ppt_h/3+#ppt_w*0.1)" calcmode="lin" valueType="num">
                                      <p:cBhvr additive="sum">
                                        <p:cTn id="27" dur="200" decel="100000" autoRev="1" fill="hold">
                                          <p:stCondLst>
                                            <p:cond delay="600"/>
                                          </p:stCondLst>
                                        </p:cTn>
                                        <p:tgtEl>
                                          <p:spTgt spid="23557"/>
                                        </p:tgtEl>
                                        <p:attrNameLst>
                                          <p:attrName>ppt_x</p:attrName>
                                        </p:attrNameLst>
                                      </p:cBhvr>
                                    </p:anim>
                                  </p:childTnLst>
                                  <p:subTnLst>
                                    <p:audio>
                                      <p:cMediaNode>
                                        <p:cTn display="0" masterRel="sameClick">
                                          <p:stCondLst>
                                            <p:cond evt="begin" delay="0">
                                              <p:tn val="22"/>
                                            </p:cond>
                                          </p:stCondLst>
                                          <p:endCondLst>
                                            <p:cond evt="onStopAudio" delay="0">
                                              <p:tgtEl>
                                                <p:sldTgt/>
                                              </p:tgtEl>
                                            </p:cond>
                                          </p:endCondLst>
                                        </p:cTn>
                                        <p:tgtEl>
                                          <p:sndTgt r:embed="rId2" name="3BUTT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Excretion is part of Homeostasis</a:t>
            </a:r>
            <a:endParaRPr lang="en-US" dirty="0"/>
          </a:p>
        </p:txBody>
      </p:sp>
      <p:sp>
        <p:nvSpPr>
          <p:cNvPr id="3" name="Content Placeholder 2"/>
          <p:cNvSpPr>
            <a:spLocks noGrp="1"/>
          </p:cNvSpPr>
          <p:nvPr>
            <p:ph sz="quarter" idx="1"/>
          </p:nvPr>
        </p:nvSpPr>
        <p:spPr/>
        <p:txBody>
          <a:bodyPr/>
          <a:lstStyle/>
          <a:p>
            <a:r>
              <a:rPr lang="en-US" sz="2800" dirty="0" smtClean="0"/>
              <a:t>Excretion refers to the wastes that cells produce, and the waste that organisms produce</a:t>
            </a:r>
          </a:p>
          <a:p>
            <a:r>
              <a:rPr lang="en-US" sz="2800" b="1" dirty="0" smtClean="0"/>
              <a:t>How is this part of homeostasis?</a:t>
            </a:r>
          </a:p>
          <a:p>
            <a:pPr marL="742950" lvl="2" indent="-342900"/>
            <a:r>
              <a:rPr lang="en-US" sz="2800" dirty="0" smtClean="0"/>
              <a:t>Think about what would happen at home if you never took out the trash? </a:t>
            </a:r>
          </a:p>
          <a:p>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sz="4000" dirty="0"/>
              <a:t>WHY IS EXCRETION IMPORTANT?</a:t>
            </a:r>
          </a:p>
        </p:txBody>
      </p:sp>
      <p:sp>
        <p:nvSpPr>
          <p:cNvPr id="13315" name="Rectangle 3"/>
          <p:cNvSpPr>
            <a:spLocks noGrp="1" noChangeArrowheads="1"/>
          </p:cNvSpPr>
          <p:nvPr>
            <p:ph sz="quarter" idx="1"/>
          </p:nvPr>
        </p:nvSpPr>
        <p:spPr/>
        <p:txBody>
          <a:bodyPr>
            <a:normAutofit/>
          </a:bodyPr>
          <a:lstStyle/>
          <a:p>
            <a:r>
              <a:rPr lang="en-US" sz="3200" dirty="0" smtClean="0"/>
              <a:t>Wastes include toxic </a:t>
            </a:r>
            <a:r>
              <a:rPr lang="en-US" sz="3200" dirty="0"/>
              <a:t>chemicals, as well as excess amounts of nontoxic materials. </a:t>
            </a:r>
          </a:p>
          <a:p>
            <a:pPr>
              <a:buNone/>
            </a:pPr>
            <a:endParaRPr lang="en-US" sz="3200" dirty="0" smtClean="0"/>
          </a:p>
          <a:p>
            <a:r>
              <a:rPr lang="en-US" sz="3200" dirty="0" smtClean="0"/>
              <a:t>If </a:t>
            </a:r>
            <a:r>
              <a:rPr lang="en-US" sz="3200" dirty="0"/>
              <a:t>these wastes are not eliminated, the ability of an organism to function is drastically reduced.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ppt_w</p:attrName>
                                        </p:attrNameLst>
                                      </p:cBhvr>
                                      <p:tavLst>
                                        <p:tav tm="0">
                                          <p:val>
                                            <p:strVal val="#ppt_w*2.5"/>
                                          </p:val>
                                        </p:tav>
                                        <p:tav tm="100000">
                                          <p:val>
                                            <p:strVal val="#ppt_w"/>
                                          </p:val>
                                        </p:tav>
                                      </p:tavLst>
                                    </p:anim>
                                    <p:anim calcmode="lin" valueType="num">
                                      <p:cBhvr>
                                        <p:cTn id="8" dur="1000" fill="hold"/>
                                        <p:tgtEl>
                                          <p:spTgt spid="13314"/>
                                        </p:tgtEl>
                                        <p:attrNameLst>
                                          <p:attrName>ppt_h</p:attrName>
                                        </p:attrNameLst>
                                      </p:cBhvr>
                                      <p:tavLst>
                                        <p:tav tm="0">
                                          <p:val>
                                            <p:strVal val="#ppt_h*0.01"/>
                                          </p:val>
                                        </p:tav>
                                        <p:tav tm="100000">
                                          <p:val>
                                            <p:strVal val="#ppt_h"/>
                                          </p:val>
                                        </p:tav>
                                      </p:tavLst>
                                    </p:anim>
                                    <p:anim calcmode="lin" valueType="num">
                                      <p:cBhvr>
                                        <p:cTn id="9" dur="1000" fill="hold"/>
                                        <p:tgtEl>
                                          <p:spTgt spid="13314"/>
                                        </p:tgtEl>
                                        <p:attrNameLst>
                                          <p:attrName>ppt_x</p:attrName>
                                        </p:attrNameLst>
                                      </p:cBhvr>
                                      <p:tavLst>
                                        <p:tav tm="0">
                                          <p:val>
                                            <p:strVal val="#ppt_x"/>
                                          </p:val>
                                        </p:tav>
                                        <p:tav tm="100000">
                                          <p:val>
                                            <p:strVal val="#ppt_x"/>
                                          </p:val>
                                        </p:tav>
                                      </p:tavLst>
                                    </p:anim>
                                    <p:anim calcmode="lin" valueType="num">
                                      <p:cBhvr>
                                        <p:cTn id="10" dur="1000" fill="hold"/>
                                        <p:tgtEl>
                                          <p:spTgt spid="13314"/>
                                        </p:tgtEl>
                                        <p:attrNameLst>
                                          <p:attrName>ppt_y</p:attrName>
                                        </p:attrNameLst>
                                      </p:cBhvr>
                                      <p:tavLst>
                                        <p:tav tm="0">
                                          <p:val>
                                            <p:strVal val="#ppt_h+1"/>
                                          </p:val>
                                        </p:tav>
                                        <p:tav tm="100000">
                                          <p:val>
                                            <p:strVal val="#ppt_y"/>
                                          </p:val>
                                        </p:tav>
                                      </p:tavLst>
                                    </p:anim>
                                    <p:animEffect transition="in" filter="fade">
                                      <p:cBhvr>
                                        <p:cTn id="11" dur="1000"/>
                                        <p:tgtEl>
                                          <p:spTgt spid="13314"/>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3315">
                                            <p:txEl>
                                              <p:pRg st="0" end="0"/>
                                            </p:txEl>
                                          </p:spTgt>
                                        </p:tgtEl>
                                        <p:attrNameLst>
                                          <p:attrName>style.visibility</p:attrName>
                                        </p:attrNameLst>
                                      </p:cBhvr>
                                      <p:to>
                                        <p:strVal val="visible"/>
                                      </p:to>
                                    </p:set>
                                    <p:anim calcmode="lin" valueType="num">
                                      <p:cBhvr>
                                        <p:cTn id="16" dur="500" fill="hold"/>
                                        <p:tgtEl>
                                          <p:spTgt spid="13315">
                                            <p:txEl>
                                              <p:pRg st="0" end="0"/>
                                            </p:txEl>
                                          </p:spTgt>
                                        </p:tgtEl>
                                        <p:attrNameLst>
                                          <p:attrName>ppt_w</p:attrName>
                                        </p:attrNameLst>
                                      </p:cBhvr>
                                      <p:tavLst>
                                        <p:tav tm="0">
                                          <p:val>
                                            <p:strVal val="#ppt_w*2.5"/>
                                          </p:val>
                                        </p:tav>
                                        <p:tav tm="100000">
                                          <p:val>
                                            <p:strVal val="#ppt_w"/>
                                          </p:val>
                                        </p:tav>
                                      </p:tavLst>
                                    </p:anim>
                                    <p:anim calcmode="lin" valueType="num">
                                      <p:cBhvr>
                                        <p:cTn id="17" dur="500" fill="hold"/>
                                        <p:tgtEl>
                                          <p:spTgt spid="13315">
                                            <p:txEl>
                                              <p:pRg st="0" end="0"/>
                                            </p:txEl>
                                          </p:spTgt>
                                        </p:tgtEl>
                                        <p:attrNameLst>
                                          <p:attrName>ppt_h</p:attrName>
                                        </p:attrNameLst>
                                      </p:cBhvr>
                                      <p:tavLst>
                                        <p:tav tm="0">
                                          <p:val>
                                            <p:strVal val="#ppt_h*0.01"/>
                                          </p:val>
                                        </p:tav>
                                        <p:tav tm="100000">
                                          <p:val>
                                            <p:strVal val="#ppt_h"/>
                                          </p:val>
                                        </p:tav>
                                      </p:tavLst>
                                    </p:anim>
                                    <p:anim calcmode="lin" valueType="num">
                                      <p:cBhvr>
                                        <p:cTn id="18"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13315">
                                            <p:txEl>
                                              <p:pRg st="0" end="0"/>
                                            </p:txEl>
                                          </p:spTgt>
                                        </p:tgtEl>
                                        <p:attrNameLst>
                                          <p:attrName>ppt_y</p:attrName>
                                        </p:attrNameLst>
                                      </p:cBhvr>
                                      <p:tavLst>
                                        <p:tav tm="0">
                                          <p:val>
                                            <p:strVal val="#ppt_h+1"/>
                                          </p:val>
                                        </p:tav>
                                        <p:tav tm="100000">
                                          <p:val>
                                            <p:strVal val="#ppt_y"/>
                                          </p:val>
                                        </p:tav>
                                      </p:tavLst>
                                    </p:anim>
                                    <p:animEffect transition="in" filter="fade">
                                      <p:cBhvr>
                                        <p:cTn id="20" dur="500"/>
                                        <p:tgtEl>
                                          <p:spTgt spid="13315">
                                            <p:txEl>
                                              <p:pRg st="0" end="0"/>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BIGBURP.WAV"/>
                                        </p:tgtEl>
                                      </p:cMediaNode>
                                    </p:audio>
                                  </p:sub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 calcmode="lin" valueType="num">
                                      <p:cBhvr>
                                        <p:cTn id="25" dur="500" fill="hold"/>
                                        <p:tgtEl>
                                          <p:spTgt spid="13315">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13315">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3315">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13315">
                                            <p:txEl>
                                              <p:pRg st="2" end="2"/>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BIGBUR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How Does Excretion Happen?</a:t>
            </a:r>
          </a:p>
        </p:txBody>
      </p:sp>
      <p:sp>
        <p:nvSpPr>
          <p:cNvPr id="7171" name="Rectangle 3"/>
          <p:cNvSpPr>
            <a:spLocks noGrp="1" noChangeArrowheads="1"/>
          </p:cNvSpPr>
          <p:nvPr>
            <p:ph sz="quarter" idx="1"/>
          </p:nvPr>
        </p:nvSpPr>
        <p:spPr/>
        <p:txBody>
          <a:bodyPr>
            <a:normAutofit/>
          </a:bodyPr>
          <a:lstStyle/>
          <a:p>
            <a:pPr marL="609600" indent="-609600">
              <a:buFontTx/>
              <a:buAutoNum type="arabicPeriod"/>
            </a:pPr>
            <a:r>
              <a:rPr lang="en-US" sz="3200" dirty="0"/>
              <a:t>At the cellular level</a:t>
            </a:r>
          </a:p>
          <a:p>
            <a:pPr marL="609600" indent="-609600">
              <a:buFontTx/>
              <a:buAutoNum type="arabicPeriod"/>
            </a:pPr>
            <a:r>
              <a:rPr lang="en-US" sz="3200" dirty="0"/>
              <a:t>At the organismal level</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Excretion in a single cell</a:t>
            </a:r>
          </a:p>
        </p:txBody>
      </p:sp>
      <p:sp>
        <p:nvSpPr>
          <p:cNvPr id="8195" name="Rectangle 3"/>
          <p:cNvSpPr>
            <a:spLocks noGrp="1" noChangeArrowheads="1"/>
          </p:cNvSpPr>
          <p:nvPr>
            <p:ph sz="quarter" idx="1"/>
          </p:nvPr>
        </p:nvSpPr>
        <p:spPr/>
        <p:txBody>
          <a:bodyPr>
            <a:normAutofit/>
          </a:bodyPr>
          <a:lstStyle/>
          <a:p>
            <a:pPr>
              <a:lnSpc>
                <a:spcPct val="90000"/>
              </a:lnSpc>
            </a:pPr>
            <a:r>
              <a:rPr lang="en-US" sz="3200" dirty="0"/>
              <a:t>WHAT WASTES DO CELLS EXCRETE?</a:t>
            </a:r>
          </a:p>
          <a:p>
            <a:pPr lvl="1">
              <a:lnSpc>
                <a:spcPct val="90000"/>
              </a:lnSpc>
            </a:pPr>
            <a:r>
              <a:rPr lang="en-US" sz="3200" dirty="0"/>
              <a:t>Water, carbon dioxide, salts, urea, etc</a:t>
            </a:r>
          </a:p>
          <a:p>
            <a:pPr>
              <a:lnSpc>
                <a:spcPct val="90000"/>
              </a:lnSpc>
            </a:pPr>
            <a:r>
              <a:rPr lang="en-US" sz="3200" dirty="0"/>
              <a:t>ORGANELLES INVOLVED: </a:t>
            </a:r>
            <a:r>
              <a:rPr lang="en-US" sz="3200" i="1" u="sng" dirty="0">
                <a:solidFill>
                  <a:srgbClr val="FF0000"/>
                </a:solidFill>
              </a:rPr>
              <a:t>cell membrane </a:t>
            </a:r>
          </a:p>
          <a:p>
            <a:pPr>
              <a:lnSpc>
                <a:spcPct val="90000"/>
              </a:lnSpc>
            </a:pPr>
            <a:r>
              <a:rPr lang="en-US" sz="3200" dirty="0" smtClean="0">
                <a:latin typeface="Palatino" pitchFamily="18" charset="0"/>
              </a:rPr>
              <a:t>i.e. diffusion, osmosis, active transport, etc</a:t>
            </a:r>
            <a:endParaRPr lang="en-US" sz="3200" dirty="0">
              <a:latin typeface="Palatino" pitchFamily="18" charset="0"/>
            </a:endParaRPr>
          </a:p>
          <a:p>
            <a:pPr>
              <a:lnSpc>
                <a:spcPct val="90000"/>
              </a:lnSpc>
              <a:buFontTx/>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ipe(down)">
                                      <p:cBhvr>
                                        <p:cTn id="7" dur="580">
                                          <p:stCondLst>
                                            <p:cond delay="0"/>
                                          </p:stCondLst>
                                        </p:cTn>
                                        <p:tgtEl>
                                          <p:spTgt spid="8194"/>
                                        </p:tgtEl>
                                      </p:cBhvr>
                                    </p:animEffect>
                                    <p:anim calcmode="lin" valueType="num">
                                      <p:cBhvr>
                                        <p:cTn id="8" dur="1822" tmFilter="0,0; 0.14,0.36; 0.43,0.73; 0.71,0.91; 1.0,1.0">
                                          <p:stCondLst>
                                            <p:cond delay="0"/>
                                          </p:stCondLst>
                                        </p:cTn>
                                        <p:tgtEl>
                                          <p:spTgt spid="819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19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19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19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194"/>
                                        </p:tgtEl>
                                        <p:attrNameLst>
                                          <p:attrName>ppt_y</p:attrName>
                                        </p:attrNameLst>
                                      </p:cBhvr>
                                      <p:tavLst>
                                        <p:tav tm="0" fmla="#ppt_y-sin(pi*$)/81">
                                          <p:val>
                                            <p:fltVal val="0"/>
                                          </p:val>
                                        </p:tav>
                                        <p:tav tm="100000">
                                          <p:val>
                                            <p:fltVal val="1"/>
                                          </p:val>
                                        </p:tav>
                                      </p:tavLst>
                                    </p:anim>
                                    <p:animScale>
                                      <p:cBhvr>
                                        <p:cTn id="13" dur="26">
                                          <p:stCondLst>
                                            <p:cond delay="650"/>
                                          </p:stCondLst>
                                        </p:cTn>
                                        <p:tgtEl>
                                          <p:spTgt spid="8194"/>
                                        </p:tgtEl>
                                      </p:cBhvr>
                                      <p:to x="100000" y="60000"/>
                                    </p:animScale>
                                    <p:animScale>
                                      <p:cBhvr>
                                        <p:cTn id="14" dur="166" decel="50000">
                                          <p:stCondLst>
                                            <p:cond delay="676"/>
                                          </p:stCondLst>
                                        </p:cTn>
                                        <p:tgtEl>
                                          <p:spTgt spid="8194"/>
                                        </p:tgtEl>
                                      </p:cBhvr>
                                      <p:to x="100000" y="100000"/>
                                    </p:animScale>
                                    <p:animScale>
                                      <p:cBhvr>
                                        <p:cTn id="15" dur="26">
                                          <p:stCondLst>
                                            <p:cond delay="1312"/>
                                          </p:stCondLst>
                                        </p:cTn>
                                        <p:tgtEl>
                                          <p:spTgt spid="8194"/>
                                        </p:tgtEl>
                                      </p:cBhvr>
                                      <p:to x="100000" y="80000"/>
                                    </p:animScale>
                                    <p:animScale>
                                      <p:cBhvr>
                                        <p:cTn id="16" dur="166" decel="50000">
                                          <p:stCondLst>
                                            <p:cond delay="1338"/>
                                          </p:stCondLst>
                                        </p:cTn>
                                        <p:tgtEl>
                                          <p:spTgt spid="8194"/>
                                        </p:tgtEl>
                                      </p:cBhvr>
                                      <p:to x="100000" y="100000"/>
                                    </p:animScale>
                                    <p:animScale>
                                      <p:cBhvr>
                                        <p:cTn id="17" dur="26">
                                          <p:stCondLst>
                                            <p:cond delay="1642"/>
                                          </p:stCondLst>
                                        </p:cTn>
                                        <p:tgtEl>
                                          <p:spTgt spid="8194"/>
                                        </p:tgtEl>
                                      </p:cBhvr>
                                      <p:to x="100000" y="90000"/>
                                    </p:animScale>
                                    <p:animScale>
                                      <p:cBhvr>
                                        <p:cTn id="18" dur="166" decel="50000">
                                          <p:stCondLst>
                                            <p:cond delay="1668"/>
                                          </p:stCondLst>
                                        </p:cTn>
                                        <p:tgtEl>
                                          <p:spTgt spid="8194"/>
                                        </p:tgtEl>
                                      </p:cBhvr>
                                      <p:to x="100000" y="100000"/>
                                    </p:animScale>
                                    <p:animScale>
                                      <p:cBhvr>
                                        <p:cTn id="19" dur="26">
                                          <p:stCondLst>
                                            <p:cond delay="1808"/>
                                          </p:stCondLst>
                                        </p:cTn>
                                        <p:tgtEl>
                                          <p:spTgt spid="8194"/>
                                        </p:tgtEl>
                                      </p:cBhvr>
                                      <p:to x="100000" y="95000"/>
                                    </p:animScale>
                                    <p:animScale>
                                      <p:cBhvr>
                                        <p:cTn id="20" dur="166" decel="50000">
                                          <p:stCondLst>
                                            <p:cond delay="1834"/>
                                          </p:stCondLst>
                                        </p:cTn>
                                        <p:tgtEl>
                                          <p:spTgt spid="819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0" end="0"/>
                                            </p:txEl>
                                          </p:spTgt>
                                        </p:tgtEl>
                                        <p:attrNameLst>
                                          <p:attrName>style.visibility</p:attrName>
                                        </p:attrNameLst>
                                      </p:cBhvr>
                                      <p:to>
                                        <p:strVal val="visible"/>
                                      </p:to>
                                    </p:set>
                                    <p:anim calcmode="lin" valueType="num">
                                      <p:cBhvr additive="base">
                                        <p:cTn id="25"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FART.WAV"/>
                                        </p:tgtEl>
                                      </p:cMediaNode>
                                    </p:audio>
                                  </p:subTnLst>
                                </p:cTn>
                              </p:par>
                              <p:par>
                                <p:cTn id="27" presetID="2" presetClass="entr" presetSubtype="4" fill="hold" grpId="0" nodeType="withEffect">
                                  <p:stCondLst>
                                    <p:cond delay="0"/>
                                  </p:stCondLst>
                                  <p:childTnLst>
                                    <p:set>
                                      <p:cBhvr>
                                        <p:cTn id="28" dur="1" fill="hold">
                                          <p:stCondLst>
                                            <p:cond delay="0"/>
                                          </p:stCondLst>
                                        </p:cTn>
                                        <p:tgtEl>
                                          <p:spTgt spid="8195">
                                            <p:txEl>
                                              <p:pRg st="1" end="1"/>
                                            </p:txEl>
                                          </p:spTgt>
                                        </p:tgtEl>
                                        <p:attrNameLst>
                                          <p:attrName>style.visibility</p:attrName>
                                        </p:attrNameLst>
                                      </p:cBhvr>
                                      <p:to>
                                        <p:strVal val="visible"/>
                                      </p:to>
                                    </p:set>
                                    <p:anim calcmode="lin" valueType="num">
                                      <p:cBhvr additive="base">
                                        <p:cTn id="29"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195">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FART.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195">
                                            <p:txEl>
                                              <p:pRg st="2" end="2"/>
                                            </p:txEl>
                                          </p:spTgt>
                                        </p:tgtEl>
                                        <p:attrNameLst>
                                          <p:attrName>style.visibility</p:attrName>
                                        </p:attrNameLst>
                                      </p:cBhvr>
                                      <p:to>
                                        <p:strVal val="visible"/>
                                      </p:to>
                                    </p:set>
                                    <p:anim calcmode="lin" valueType="num">
                                      <p:cBhvr additive="base">
                                        <p:cTn id="35"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195">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FART.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195">
                                            <p:txEl>
                                              <p:pRg st="3" end="3"/>
                                            </p:txEl>
                                          </p:spTgt>
                                        </p:tgtEl>
                                        <p:attrNameLst>
                                          <p:attrName>style.visibility</p:attrName>
                                        </p:attrNameLst>
                                      </p:cBhvr>
                                      <p:to>
                                        <p:strVal val="visible"/>
                                      </p:to>
                                    </p:set>
                                    <p:anim calcmode="lin" valueType="num">
                                      <p:cBhvr additive="base">
                                        <p:cTn id="41"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195">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FAR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152400"/>
            <a:ext cx="8915400" cy="1066800"/>
          </a:xfrm>
        </p:spPr>
        <p:txBody>
          <a:bodyPr>
            <a:normAutofit fontScale="90000"/>
          </a:bodyPr>
          <a:lstStyle/>
          <a:p>
            <a:r>
              <a:rPr lang="en-US" sz="3100" b="1" dirty="0"/>
              <a:t>Excretion in Multicellular Organisms </a:t>
            </a:r>
            <a:r>
              <a:rPr lang="en-US" sz="3100" b="1" dirty="0" smtClean="0"/>
              <a:t/>
            </a:r>
            <a:br>
              <a:rPr lang="en-US" sz="3100" b="1" dirty="0" smtClean="0"/>
            </a:br>
            <a:r>
              <a:rPr lang="en-US" sz="3100" b="1" dirty="0" smtClean="0"/>
              <a:t>(</a:t>
            </a:r>
            <a:r>
              <a:rPr lang="en-US" sz="3100" b="1" dirty="0"/>
              <a:t>i.e. </a:t>
            </a:r>
            <a:r>
              <a:rPr lang="en-US" sz="3100" b="1" dirty="0" smtClean="0"/>
              <a:t>humans and other mammals</a:t>
            </a:r>
            <a:r>
              <a:rPr lang="en-US" sz="4000" b="1" dirty="0" smtClean="0"/>
              <a:t>)</a:t>
            </a:r>
            <a:endParaRPr lang="en-US" sz="4000" b="1" dirty="0"/>
          </a:p>
        </p:txBody>
      </p:sp>
      <p:sp>
        <p:nvSpPr>
          <p:cNvPr id="12291" name="Rectangle 3"/>
          <p:cNvSpPr>
            <a:spLocks noGrp="1" noChangeArrowheads="1"/>
          </p:cNvSpPr>
          <p:nvPr>
            <p:ph sz="quarter" idx="1"/>
          </p:nvPr>
        </p:nvSpPr>
        <p:spPr>
          <a:xfrm>
            <a:off x="152400" y="1447800"/>
            <a:ext cx="8763000" cy="5257800"/>
          </a:xfrm>
        </p:spPr>
        <p:txBody>
          <a:bodyPr>
            <a:normAutofit fontScale="92500" lnSpcReduction="10000"/>
          </a:bodyPr>
          <a:lstStyle/>
          <a:p>
            <a:pPr>
              <a:lnSpc>
                <a:spcPct val="90000"/>
              </a:lnSpc>
            </a:pPr>
            <a:r>
              <a:rPr lang="en-US" sz="3600" dirty="0"/>
              <a:t>WHAT WASTES DO ORGANISMS EXCRETE? </a:t>
            </a:r>
          </a:p>
          <a:p>
            <a:pPr lvl="1">
              <a:lnSpc>
                <a:spcPct val="90000"/>
              </a:lnSpc>
            </a:pPr>
            <a:r>
              <a:rPr lang="en-US" sz="3200" dirty="0"/>
              <a:t>Water, urea, carbon dioxide, salts</a:t>
            </a:r>
          </a:p>
          <a:p>
            <a:pPr>
              <a:lnSpc>
                <a:spcPct val="90000"/>
              </a:lnSpc>
            </a:pPr>
            <a:r>
              <a:rPr lang="en-US" sz="3600" b="1" dirty="0" smtClean="0"/>
              <a:t>BTW: What is Urea?</a:t>
            </a:r>
          </a:p>
          <a:p>
            <a:pPr>
              <a:lnSpc>
                <a:spcPct val="90000"/>
              </a:lnSpc>
            </a:pPr>
            <a:r>
              <a:rPr lang="en-US" sz="3600" dirty="0" smtClean="0">
                <a:latin typeface="Palatino" pitchFamily="18" charset="0"/>
              </a:rPr>
              <a:t>Urea is a less toxic package of wastes produced by the liver when it breaks down other compounds.  Urea enters the blood at the liver and is removed from the blood by the kidneys</a:t>
            </a:r>
          </a:p>
          <a:p>
            <a:pPr>
              <a:lnSpc>
                <a:spcPct val="90000"/>
              </a:lnSpc>
            </a:pPr>
            <a:r>
              <a:rPr lang="en-US" sz="3600" dirty="0" smtClean="0"/>
              <a:t> ORGANS INVOLVED</a:t>
            </a:r>
            <a:r>
              <a:rPr lang="en-US" sz="3600" dirty="0"/>
              <a:t>:</a:t>
            </a:r>
          </a:p>
          <a:p>
            <a:pPr lvl="1">
              <a:lnSpc>
                <a:spcPct val="90000"/>
              </a:lnSpc>
            </a:pPr>
            <a:r>
              <a:rPr lang="en-US" sz="3500" b="1" dirty="0">
                <a:solidFill>
                  <a:srgbClr val="FF0000"/>
                </a:solidFill>
              </a:rPr>
              <a:t>Kidneys, skin, </a:t>
            </a:r>
            <a:r>
              <a:rPr lang="en-US" sz="3500" b="1" dirty="0" smtClean="0">
                <a:solidFill>
                  <a:srgbClr val="FF0000"/>
                </a:solidFill>
              </a:rPr>
              <a:t>lungs, liver</a:t>
            </a:r>
            <a:endParaRPr lang="en-US" sz="3500" b="1" dirty="0">
              <a:solidFill>
                <a:srgbClr val="FF0000"/>
              </a:solidFill>
            </a:endParaRPr>
          </a:p>
          <a:p>
            <a:pPr>
              <a:lnSpc>
                <a:spcPct val="90000"/>
              </a:lnSpc>
            </a:pPr>
            <a:r>
              <a:rPr lang="en-US" sz="2600" dirty="0"/>
              <a:t>Together, these organs make up the EXCRETORY </a:t>
            </a:r>
            <a:r>
              <a:rPr lang="en-US" sz="2600" dirty="0" smtClean="0"/>
              <a:t>SYSTEM</a:t>
            </a:r>
            <a:endParaRPr lang="en-US" sz="2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calcmode="lin" valueType="num">
                                      <p:cBhvr additive="base">
                                        <p:cTn id="17"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anim calcmode="lin" valueType="num">
                                      <p:cBhvr additive="base">
                                        <p:cTn id="23"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291">
                                            <p:txEl>
                                              <p:pRg st="4" end="4"/>
                                            </p:txEl>
                                          </p:spTgt>
                                        </p:tgtEl>
                                        <p:attrNameLst>
                                          <p:attrName>style.visibility</p:attrName>
                                        </p:attrNameLst>
                                      </p:cBhvr>
                                      <p:to>
                                        <p:strVal val="visible"/>
                                      </p:to>
                                    </p:set>
                                    <p:anim calcmode="lin" valueType="num">
                                      <p:cBhvr additive="base">
                                        <p:cTn id="29"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291">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291">
                                            <p:txEl>
                                              <p:pRg st="5" end="5"/>
                                            </p:txEl>
                                          </p:spTgt>
                                        </p:tgtEl>
                                        <p:attrNameLst>
                                          <p:attrName>style.visibility</p:attrName>
                                        </p:attrNameLst>
                                      </p:cBhvr>
                                      <p:to>
                                        <p:strVal val="visible"/>
                                      </p:to>
                                    </p:set>
                                    <p:anim calcmode="lin" valueType="num">
                                      <p:cBhvr additive="base">
                                        <p:cTn id="33"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291">
                                            <p:txEl>
                                              <p:pRg st="6" end="6"/>
                                            </p:txEl>
                                          </p:spTgt>
                                        </p:tgtEl>
                                        <p:attrNameLst>
                                          <p:attrName>style.visibility</p:attrName>
                                        </p:attrNameLst>
                                      </p:cBhvr>
                                      <p:to>
                                        <p:strVal val="visible"/>
                                      </p:to>
                                    </p:set>
                                    <p:anim calcmode="lin" valueType="num">
                                      <p:cBhvr additive="base">
                                        <p:cTn id="39"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10693</TotalTime>
  <Words>531</Words>
  <Application>Microsoft Office PowerPoint</Application>
  <PresentationFormat>On-screen Show (4:3)</PresentationFormat>
  <Paragraphs>77</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Corbel</vt:lpstr>
      <vt:lpstr>Georgia</vt:lpstr>
      <vt:lpstr>Palatino</vt:lpstr>
      <vt:lpstr>Times New Roman</vt:lpstr>
      <vt:lpstr>Wingdings</vt:lpstr>
      <vt:lpstr>Wingdings 2</vt:lpstr>
      <vt:lpstr>Civic</vt:lpstr>
      <vt:lpstr>Excretory System</vt:lpstr>
      <vt:lpstr>Excretion</vt:lpstr>
      <vt:lpstr>Concept Review: Homeostasis</vt:lpstr>
      <vt:lpstr>Example of Homeostasis</vt:lpstr>
      <vt:lpstr>Excretion is part of Homeostasis</vt:lpstr>
      <vt:lpstr>WHY IS EXCRETION IMPORTANT?</vt:lpstr>
      <vt:lpstr>How Does Excretion Happen?</vt:lpstr>
      <vt:lpstr>Excretion in a single cell</vt:lpstr>
      <vt:lpstr>Excretion in Multicellular Organisms  (i.e. humans and other mammals)</vt:lpstr>
      <vt:lpstr>Which other organ systems help with excretion?</vt:lpstr>
      <vt:lpstr>PowerPoint Presentation</vt:lpstr>
      <vt:lpstr>The Kidneys</vt:lpstr>
      <vt:lpstr>Each part plays a role!</vt:lpstr>
      <vt:lpstr>PowerPoint Presentation</vt:lpstr>
      <vt:lpstr>Signs of Disease</vt:lpstr>
    </vt:vector>
  </TitlesOfParts>
  <Company>Anne Arundel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dc:title>
  <dc:creator>sstemmler</dc:creator>
  <cp:lastModifiedBy>Moloney, Kristyn D</cp:lastModifiedBy>
  <cp:revision>43</cp:revision>
  <cp:lastPrinted>2015-12-08T16:52:52Z</cp:lastPrinted>
  <dcterms:created xsi:type="dcterms:W3CDTF">2011-01-04T18:22:31Z</dcterms:created>
  <dcterms:modified xsi:type="dcterms:W3CDTF">2016-12-02T15:55:30Z</dcterms:modified>
</cp:coreProperties>
</file>