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65" r:id="rId3"/>
    <p:sldId id="257" r:id="rId4"/>
    <p:sldId id="259" r:id="rId5"/>
    <p:sldId id="260" r:id="rId6"/>
    <p:sldId id="261" r:id="rId7"/>
    <p:sldId id="274" r:id="rId8"/>
    <p:sldId id="262" r:id="rId9"/>
    <p:sldId id="263" r:id="rId10"/>
    <p:sldId id="264" r:id="rId11"/>
    <p:sldId id="266" r:id="rId12"/>
    <p:sldId id="269" r:id="rId13"/>
    <p:sldId id="268" r:id="rId14"/>
    <p:sldId id="273" r:id="rId15"/>
    <p:sldId id="267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50F00-6289-4D50-A5AA-E2EA7C9EC338}" type="datetimeFigureOut">
              <a:rPr lang="en-US"/>
              <a:t>12/12/2016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29F09-C409-46C1-8EF4-E1F265E37BC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29F09-C409-46C1-8EF4-E1F265E37BC4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49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01B4-A4EA-4398-8012-DB355551C02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505C-61BB-4F53-8FB6-22022DC4F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01B4-A4EA-4398-8012-DB355551C02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505C-61BB-4F53-8FB6-22022DC4F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01B4-A4EA-4398-8012-DB355551C02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505C-61BB-4F53-8FB6-22022DC4F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01B4-A4EA-4398-8012-DB355551C02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505C-61BB-4F53-8FB6-22022DC4F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01B4-A4EA-4398-8012-DB355551C02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505C-61BB-4F53-8FB6-22022DC4F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01B4-A4EA-4398-8012-DB355551C02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505C-61BB-4F53-8FB6-22022DC4F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01B4-A4EA-4398-8012-DB355551C02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505C-61BB-4F53-8FB6-22022DC4F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01B4-A4EA-4398-8012-DB355551C02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505C-61BB-4F53-8FB6-22022DC4F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01B4-A4EA-4398-8012-DB355551C02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505C-61BB-4F53-8FB6-22022DC4F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01B4-A4EA-4398-8012-DB355551C02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505C-61BB-4F53-8FB6-22022DC4F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01B4-A4EA-4398-8012-DB355551C02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505C-61BB-4F53-8FB6-22022DC4F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201B4-A4EA-4398-8012-DB355551C02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3505C-61BB-4F53-8FB6-22022DC4F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Transport Systems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Circulatory System </a:t>
            </a:r>
          </a:p>
          <a:p>
            <a:r>
              <a:rPr lang="en-US"/>
              <a:t>Plant Vascular Systems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in </a:t>
            </a:r>
            <a:r>
              <a:rPr lang="en-US">
                <a:solidFill>
                  <a:srgbClr val="00B050"/>
                </a:solidFill>
              </a:rPr>
              <a:t>Plants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Plants transport the same types of materials that animals do:</a:t>
            </a:r>
          </a:p>
          <a:p>
            <a:r>
              <a:rPr lang="en-US"/>
              <a:t>Water, food (sugar), gases (O</a:t>
            </a:r>
            <a:r>
              <a:rPr lang="en-US" baseline="-25000"/>
              <a:t>2</a:t>
            </a:r>
            <a:r>
              <a:rPr lang="en-US"/>
              <a:t>, CO</a:t>
            </a:r>
            <a:r>
              <a:rPr lang="en-US" baseline="-25000"/>
              <a:t>2</a:t>
            </a:r>
            <a:r>
              <a:rPr lang="en-US"/>
              <a:t>)</a:t>
            </a:r>
          </a:p>
          <a:p>
            <a:r>
              <a:rPr lang="en-US"/>
              <a:t>Plants have tissues that carry these materials– these tissues are called </a:t>
            </a:r>
            <a:r>
              <a:rPr lang="en-US" sz="4000">
                <a:solidFill>
                  <a:srgbClr val="FF0000"/>
                </a:solidFill>
              </a:rPr>
              <a:t>Vascular Tissues </a:t>
            </a:r>
            <a:r>
              <a:rPr lang="en-US"/>
              <a:t>(vascular = vessel)</a:t>
            </a:r>
          </a:p>
          <a:p>
            <a:r>
              <a:rPr lang="en-US" b="1"/>
              <a:t>The root, leaf, and stem </a:t>
            </a:r>
            <a:r>
              <a:rPr lang="en-US"/>
              <a:t>are all made of Vascular Tissues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Plant Vascular Tissue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>
                <a:solidFill>
                  <a:srgbClr val="00B050"/>
                </a:solidFill>
              </a:rPr>
              <a:t>Xylem</a:t>
            </a:r>
            <a:r>
              <a:rPr lang="en-US"/>
              <a:t>– carries water &amp; minerals from roots to leaves (</a:t>
            </a:r>
            <a:r>
              <a:rPr lang="en-US">
                <a:solidFill>
                  <a:srgbClr val="FF0000"/>
                </a:solidFill>
              </a:rPr>
              <a:t>upward</a:t>
            </a:r>
            <a:r>
              <a:rPr lang="en-US"/>
              <a:t>)</a:t>
            </a:r>
            <a:endParaRPr lang="en-US">
              <a:solidFill>
                <a:srgbClr val="FF0000"/>
              </a:solidFill>
            </a:endParaRPr>
          </a:p>
          <a:p>
            <a:pPr>
              <a:buNone/>
            </a:pPr>
            <a:endParaRPr lang="en-US">
              <a:solidFill>
                <a:srgbClr val="FF0000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Phloem</a:t>
            </a:r>
            <a:r>
              <a:rPr lang="en-US"/>
              <a:t>– carries sugars (and other products of photosynthesis) from leaves to cells 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err="1">
                <a:solidFill>
                  <a:srgbClr val="FF0000"/>
                </a:solidFill>
              </a:rPr>
              <a:t>bacially</a:t>
            </a:r>
            <a:r>
              <a:rPr lang="en-US">
                <a:solidFill>
                  <a:srgbClr val="FF0000"/>
                </a:solidFill>
              </a:rPr>
              <a:t>, phloem carries food downward)</a:t>
            </a:r>
            <a:endParaRPr lang="en-US"/>
          </a:p>
          <a:p>
            <a:pPr>
              <a:buNone/>
            </a:pPr>
            <a:endParaRPr lang="en-US"/>
          </a:p>
          <a:p>
            <a:r>
              <a:rPr lang="en-US">
                <a:solidFill>
                  <a:srgbClr val="00B050"/>
                </a:solidFill>
              </a:rPr>
              <a:t>Root System</a:t>
            </a:r>
            <a:r>
              <a:rPr lang="en-US"/>
              <a:t>– absorbs nutrients and water; stores excess sugar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xylem__phlo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0"/>
            <a:ext cx="8378816" cy="4724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5608" y="48768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Xylem </a:t>
            </a:r>
            <a:r>
              <a:rPr lang="en-US" sz="2800"/>
              <a:t>is made of </a:t>
            </a:r>
            <a:r>
              <a:rPr lang="en-US" sz="2800" u="sng"/>
              <a:t>thick-walled cells </a:t>
            </a:r>
            <a:r>
              <a:rPr lang="en-US" sz="2800"/>
              <a:t>that allow water to flow from one cell to another in a </a:t>
            </a:r>
            <a:r>
              <a:rPr lang="en-US" sz="2800" u="sng"/>
              <a:t>single direction</a:t>
            </a:r>
            <a:r>
              <a:rPr lang="en-US" sz="2800"/>
              <a:t>.</a:t>
            </a:r>
          </a:p>
          <a:p>
            <a:r>
              <a:rPr lang="en-US" sz="2800" b="1"/>
              <a:t>Phloem </a:t>
            </a:r>
            <a:r>
              <a:rPr lang="en-US" sz="2800"/>
              <a:t>have </a:t>
            </a:r>
            <a:r>
              <a:rPr lang="en-US" sz="2800" u="sng"/>
              <a:t>sieve-tube cells </a:t>
            </a:r>
            <a:r>
              <a:rPr lang="en-US" sz="2800"/>
              <a:t>that allow sugars to flow in </a:t>
            </a:r>
            <a:r>
              <a:rPr lang="en-US" sz="2800" u="sng"/>
              <a:t>both directions </a:t>
            </a:r>
            <a:r>
              <a:rPr lang="en-US" sz="2800"/>
              <a:t>from one cell to another.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af_struc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28600"/>
            <a:ext cx="6553200" cy="54006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3429000"/>
            <a:ext cx="2819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Leaf Anatomy</a:t>
            </a:r>
          </a:p>
          <a:p>
            <a:endParaRPr lang="en-US" sz="2400"/>
          </a:p>
          <a:p>
            <a:r>
              <a:rPr lang="en-US" sz="2400"/>
              <a:t>* Note how the xylem and phloem resemble the arteries and veins in animals with circulatory systems!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Compare/Contrast Critical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What are the similarities that exist between the circulatory system and vascular tissue?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What are the differences that exist between the circulatory system and vascular tissue?</a:t>
            </a:r>
          </a:p>
        </p:txBody>
      </p:sp>
    </p:spTree>
    <p:extLst>
      <p:ext uri="{BB962C8B-B14F-4D97-AF65-F5344CB8AC3E}">
        <p14:creationId xmlns:p14="http://schemas.microsoft.com/office/powerpoint/2010/main" val="3518208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>
                <a:solidFill>
                  <a:srgbClr val="00B050"/>
                </a:solidFill>
              </a:rPr>
              <a:t>Transpiration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process of water leaving plants through openings in the leaves (called stomata)</a:t>
            </a:r>
          </a:p>
          <a:p>
            <a:r>
              <a:rPr lang="en-US"/>
              <a:t>Stomata open up and water evaporates</a:t>
            </a:r>
          </a:p>
          <a:p>
            <a:r>
              <a:rPr lang="en-US"/>
              <a:t>This creates suction which draws water molecules up through the phloem tissue</a:t>
            </a:r>
          </a:p>
          <a:p>
            <a:r>
              <a:rPr lang="en-US"/>
              <a:t>As water moves up, cohesion between water molecules results in water being pulled into the roots from the soil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oma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0040" y="609600"/>
            <a:ext cx="7123360" cy="56701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>
                <a:solidFill>
                  <a:srgbClr val="00B050"/>
                </a:solidFill>
              </a:rPr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Describe the roles of the circulatory system by a completing a graphic organizer 	</a:t>
            </a:r>
          </a:p>
          <a:p>
            <a:r>
              <a:rPr lang="en-US"/>
              <a:t>Describe the role of the cell membrane in transport of materials by investigating a unicellular organism 	</a:t>
            </a:r>
          </a:p>
          <a:p>
            <a:r>
              <a:rPr lang="en-US"/>
              <a:t>Describe the role of vascular tissues by observing and describing the movement of materials through a plant 	</a:t>
            </a:r>
          </a:p>
          <a:p>
            <a:r>
              <a:rPr lang="en-US"/>
              <a:t>Analyze the effect of an </a:t>
            </a:r>
            <a:r>
              <a:rPr lang="en-US" err="1"/>
              <a:t>abiotic</a:t>
            </a:r>
            <a:r>
              <a:rPr lang="en-US"/>
              <a:t> factor on heart rate by designing and conducting a laboratory investigation 	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These organs, tissues, and cells are responsible for transporting raw materials and </a:t>
            </a:r>
            <a:r>
              <a:rPr lang="en-US">
                <a:solidFill>
                  <a:srgbClr val="FF0000"/>
                </a:solidFill>
              </a:rPr>
              <a:t>nutrients (oxygen, glucose, etc) to cells</a:t>
            </a:r>
            <a:r>
              <a:rPr lang="en-US"/>
              <a:t> and </a:t>
            </a:r>
            <a:r>
              <a:rPr lang="en-US">
                <a:solidFill>
                  <a:srgbClr val="0070C0"/>
                </a:solidFill>
              </a:rPr>
              <a:t>removing wastes (carbon dioxide, salts, excess water, urea) from cells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in </a:t>
            </a:r>
            <a:r>
              <a:rPr lang="en-US">
                <a:solidFill>
                  <a:srgbClr val="00B050"/>
                </a:solidFill>
              </a:rPr>
              <a:t>Single Cells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>
                <a:solidFill>
                  <a:srgbClr val="FF0000"/>
                </a:solidFill>
              </a:rPr>
              <a:t>Cell membrane </a:t>
            </a:r>
            <a:r>
              <a:rPr lang="en-US"/>
              <a:t>is responsible for regulating what is transported into and out of cells.</a:t>
            </a:r>
          </a:p>
          <a:p>
            <a:r>
              <a:rPr lang="en-US"/>
              <a:t>This includes the following processes: diffusion, osmosis, facilitated diffusion, active transport, </a:t>
            </a:r>
            <a:r>
              <a:rPr lang="en-US" err="1"/>
              <a:t>endocytosis</a:t>
            </a:r>
            <a:r>
              <a:rPr lang="en-US"/>
              <a:t> &amp; </a:t>
            </a:r>
            <a:r>
              <a:rPr lang="en-US" err="1"/>
              <a:t>exocytosis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in </a:t>
            </a:r>
            <a:r>
              <a:rPr lang="en-US">
                <a:solidFill>
                  <a:srgbClr val="00B050"/>
                </a:solidFill>
              </a:rPr>
              <a:t>Simple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Many invertebrate animals have no specific structures-- transport of materials happens across the </a:t>
            </a:r>
            <a:r>
              <a:rPr lang="en-US" sz="3600">
                <a:solidFill>
                  <a:srgbClr val="FF0000"/>
                </a:solidFill>
              </a:rPr>
              <a:t>skin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Transport in more </a:t>
            </a:r>
            <a:r>
              <a:rPr lang="en-US">
                <a:solidFill>
                  <a:srgbClr val="00B050"/>
                </a:solidFill>
              </a:rPr>
              <a:t>Complex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Have circulatory systems to transport materials throughout their bodies and deliver nutrients to cells.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Major Functions of Circulatory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Transport materials (carbon dioxide, hormones, sugars) throughout the body</a:t>
            </a:r>
          </a:p>
          <a:p>
            <a:r>
              <a:rPr lang="en-US"/>
              <a:t>Help to fight infections (by transporting materials and white blood cells)</a:t>
            </a:r>
          </a:p>
          <a:p>
            <a:r>
              <a:rPr lang="en-US"/>
              <a:t>Regulate body temperatures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52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00B050"/>
                </a:solidFill>
              </a:rPr>
              <a:t>Parts</a:t>
            </a:r>
            <a:r>
              <a:rPr lang="en-US"/>
              <a:t> of Circulatory Systems </a:t>
            </a:r>
            <a:br>
              <a:rPr lang="en-US"/>
            </a:br>
            <a:r>
              <a:rPr lang="en-US"/>
              <a:t>and their </a:t>
            </a:r>
            <a:r>
              <a:rPr lang="en-US">
                <a:solidFill>
                  <a:srgbClr val="00B050"/>
                </a:solidFill>
              </a:rPr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>
                <a:solidFill>
                  <a:srgbClr val="FF0000"/>
                </a:solidFill>
              </a:rPr>
              <a:t>Blood</a:t>
            </a:r>
            <a:endParaRPr lang="en-US"/>
          </a:p>
          <a:p>
            <a:r>
              <a:rPr lang="en-US">
                <a:solidFill>
                  <a:srgbClr val="0070C0"/>
                </a:solidFill>
              </a:rPr>
              <a:t>a connective tissue of liquid plasma and cells that carries substances to and from cells</a:t>
            </a:r>
          </a:p>
          <a:p>
            <a:pPr>
              <a:buNone/>
            </a:pPr>
            <a:r>
              <a:rPr lang="en-US">
                <a:solidFill>
                  <a:srgbClr val="FF0000"/>
                </a:solidFill>
              </a:rPr>
              <a:t>Heart (made of cardiac muscle)</a:t>
            </a:r>
          </a:p>
          <a:p>
            <a:r>
              <a:rPr lang="en-US">
                <a:solidFill>
                  <a:srgbClr val="0070C0"/>
                </a:solidFill>
              </a:rPr>
              <a:t>A muscular pump that moves</a:t>
            </a:r>
            <a:r>
              <a:rPr lang="en-US" u="sng">
                <a:solidFill>
                  <a:srgbClr val="0070C0"/>
                </a:solidFill>
              </a:rPr>
              <a:t> blood </a:t>
            </a:r>
            <a:r>
              <a:rPr lang="en-US">
                <a:solidFill>
                  <a:srgbClr val="0070C0"/>
                </a:solidFill>
              </a:rPr>
              <a:t>throughout the body</a:t>
            </a:r>
          </a:p>
          <a:p>
            <a:pPr>
              <a:buNone/>
            </a:pPr>
            <a:r>
              <a:rPr lang="en-US">
                <a:solidFill>
                  <a:srgbClr val="FF0000"/>
                </a:solidFill>
              </a:rPr>
              <a:t>Vessels</a:t>
            </a:r>
            <a:r>
              <a:rPr lang="en-US"/>
              <a:t>– basically pipes that carry blood</a:t>
            </a:r>
          </a:p>
          <a:p>
            <a:r>
              <a:rPr lang="en-US">
                <a:solidFill>
                  <a:srgbClr val="0070C0"/>
                </a:solidFill>
              </a:rPr>
              <a:t>Arteries</a:t>
            </a:r>
            <a:r>
              <a:rPr lang="en-US"/>
              <a:t>– carries blood away from the heart</a:t>
            </a:r>
          </a:p>
          <a:p>
            <a:r>
              <a:rPr lang="en-US">
                <a:solidFill>
                  <a:srgbClr val="0070C0"/>
                </a:solidFill>
              </a:rPr>
              <a:t>Veins</a:t>
            </a:r>
            <a:r>
              <a:rPr lang="en-US"/>
              <a:t>– carries blood to the heart</a:t>
            </a:r>
          </a:p>
          <a:p>
            <a:r>
              <a:rPr lang="en-US">
                <a:solidFill>
                  <a:srgbClr val="0070C0"/>
                </a:solidFill>
              </a:rPr>
              <a:t>Capillaries</a:t>
            </a:r>
            <a:r>
              <a:rPr lang="en-US"/>
              <a:t>– very tiny vessels; diffusion of materials and exchange of gases (O</a:t>
            </a:r>
            <a:r>
              <a:rPr lang="en-US" baseline="-25000"/>
              <a:t>2</a:t>
            </a:r>
            <a:r>
              <a:rPr lang="en-US"/>
              <a:t>, CO</a:t>
            </a:r>
            <a:r>
              <a:rPr lang="en-US" baseline="-25000"/>
              <a:t>2</a:t>
            </a:r>
            <a:r>
              <a:rPr lang="en-US"/>
              <a:t>) occurs across capillary walls.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00B050"/>
                </a:solidFill>
              </a:rPr>
              <a:t>Types</a:t>
            </a:r>
            <a:r>
              <a:rPr lang="en-US"/>
              <a:t> of Circulatory System </a:t>
            </a:r>
            <a:br>
              <a:rPr lang="en-US"/>
            </a:br>
            <a:r>
              <a:rPr lang="en-US"/>
              <a:t>in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Closed Circulation</a:t>
            </a:r>
            <a:r>
              <a:rPr lang="en-US"/>
              <a:t>– blood pumped by heart directly to cells; enclosed within vessels </a:t>
            </a:r>
          </a:p>
          <a:p>
            <a:pPr marL="0" indent="0">
              <a:buNone/>
            </a:pPr>
            <a:r>
              <a:rPr lang="en-US"/>
              <a:t>	Example: Humans, Dogs</a:t>
            </a:r>
          </a:p>
          <a:p>
            <a:pPr>
              <a:buNone/>
            </a:pPr>
            <a:r>
              <a:rPr lang="en-US"/>
              <a:t>	</a:t>
            </a:r>
          </a:p>
          <a:p>
            <a:r>
              <a:rPr lang="en-US">
                <a:solidFill>
                  <a:srgbClr val="FF0000"/>
                </a:solidFill>
              </a:rPr>
              <a:t>Open Circulation</a:t>
            </a:r>
            <a:r>
              <a:rPr lang="en-US"/>
              <a:t>– blood pumped into cavity and then diffuses into cells; no vessels</a:t>
            </a:r>
          </a:p>
          <a:p>
            <a:pPr marL="0" indent="0">
              <a:buNone/>
            </a:pPr>
            <a:r>
              <a:rPr lang="en-US"/>
              <a:t>	Example: Crayfish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529</Words>
  <Application>Microsoft Office PowerPoint</Application>
  <PresentationFormat>On-screen Show (4:3)</PresentationFormat>
  <Paragraphs>63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Transport Systems</vt:lpstr>
      <vt:lpstr>Outcomes</vt:lpstr>
      <vt:lpstr>Transport Systems</vt:lpstr>
      <vt:lpstr>Transport in Single Cells</vt:lpstr>
      <vt:lpstr>Transport in Simple Animals</vt:lpstr>
      <vt:lpstr>Transport in more Complex Animals</vt:lpstr>
      <vt:lpstr>Major Functions of Circulatory System</vt:lpstr>
      <vt:lpstr>Parts of Circulatory Systems  and their functions</vt:lpstr>
      <vt:lpstr>Types of Circulatory System  in animals</vt:lpstr>
      <vt:lpstr>Transport in Plants</vt:lpstr>
      <vt:lpstr>Types of Plant Vascular Tissue</vt:lpstr>
      <vt:lpstr>PowerPoint Presentation</vt:lpstr>
      <vt:lpstr>PowerPoint Presentation</vt:lpstr>
      <vt:lpstr>Compare/Contrast Critical Thinking</vt:lpstr>
      <vt:lpstr>Transpiration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 Systems</dc:title>
  <dc:creator>Carp, Michelle M</dc:creator>
  <cp:lastModifiedBy>Michelle</cp:lastModifiedBy>
  <cp:revision>2</cp:revision>
  <dcterms:modified xsi:type="dcterms:W3CDTF">2016-12-12T20:43:58Z</dcterms:modified>
</cp:coreProperties>
</file>